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dp" ContentType="image/vnd.ms-photo"/>
  <Default Extension="gif" ContentType="image/gif"/>
  <Override PartName="/ppt/slides/slide49.xml" ContentType="application/vnd.openxmlformats-officedocument.presentationml.slide+xml"/>
  <Override PartName="/ppt/presentation.xml" ContentType="application/vnd.openxmlformats-officedocument.presentationml.presentation.main+xml"/>
  <Override PartName="/ppt/slides/slide4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42.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notesSlides/notesSlide21.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52.xml" ContentType="application/vnd.openxmlformats-officedocument.presentationml.slideLayout+xml"/>
  <Override PartName="/ppt/slideLayouts/slideLayout3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34.xml" ContentType="application/vnd.openxmlformats-officedocument.presentationml.slideLayout+xml"/>
  <Override PartName="/ppt/notesSlides/notesSlide5.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1.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0.xml" ContentType="application/vnd.openxmlformats-officedocument.presentationml.notesSlide+xml"/>
  <Override PartName="/ppt/slideLayouts/slideLayout35.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20.xml" ContentType="application/vnd.openxmlformats-officedocument.presentationml.notesSlide+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notesSlides/notesSlide1.xml" ContentType="application/vnd.openxmlformats-officedocument.presentationml.notesSlide+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37.xml" ContentType="application/vnd.openxmlformats-officedocument.presentationml.slideLayout+xml"/>
  <Override PartName="/ppt/notesSlides/notesSlide3.xml" ContentType="application/vnd.openxmlformats-officedocument.presentationml.notesSlide+xml"/>
  <Override PartName="/ppt/slideLayouts/slideLayout38.xml" ContentType="application/vnd.openxmlformats-officedocument.presentationml.slideLayout+xml"/>
  <Override PartName="/ppt/notesSlides/notesSlide2.xml" ContentType="application/vnd.openxmlformats-officedocument.presentationml.notesSlide+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51.xml" ContentType="application/vnd.openxmlformats-officedocument.presentationml.slideLayout+xml"/>
  <Override PartName="/ppt/slideLayouts/slideLayout16.xml" ContentType="application/vnd.openxmlformats-officedocument.presentationml.slideLayout+xml"/>
  <Override PartName="/ppt/notesSlides/notesSlide12.xml" ContentType="application/vnd.openxmlformats-officedocument.presentationml.notes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15.xml" ContentType="application/vnd.openxmlformats-officedocument.presentationml.slideLayout+xml"/>
  <Override PartName="/ppt/notesSlides/notesSlide14.xml" ContentType="application/vnd.openxmlformats-officedocument.presentationml.notesSlide+xml"/>
  <Override PartName="/ppt/slideLayouts/slideLayout14.xml" ContentType="application/vnd.openxmlformats-officedocument.presentationml.slideLayout+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charts/chart2.xml" ContentType="application/vnd.openxmlformats-officedocument.drawingml.chart+xml"/>
  <Override PartName="/ppt/charts/chart1.xml" ContentType="application/vnd.openxmlformats-officedocument.drawingml.chart+xml"/>
  <Override PartName="/ppt/theme/theme6.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4000" r:id="rId3"/>
    <p:sldMasterId id="2147484018" r:id="rId4"/>
    <p:sldMasterId id="2147484024" r:id="rId5"/>
  </p:sldMasterIdLst>
  <p:notesMasterIdLst>
    <p:notesMasterId r:id="rId55"/>
  </p:notesMasterIdLst>
  <p:sldIdLst>
    <p:sldId id="257" r:id="rId6"/>
    <p:sldId id="256"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289"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ccampigotto\Local%20Settings\Temporary%20Internet%20Files\Content.Outlook\H5CV1E34\201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view3D>
      <c:rotX val="30"/>
      <c:perspective val="30"/>
    </c:view3D>
    <c:plotArea>
      <c:layout/>
      <c:pie3DChart>
        <c:varyColors val="1"/>
      </c:pie3DChart>
    </c:plotArea>
    <c:legend>
      <c:legendPos val="r"/>
      <c:layout/>
      <c:txPr>
        <a:bodyPr/>
        <a:lstStyle/>
        <a:p>
          <a:pPr>
            <a:defRPr sz="1200">
              <a:latin typeface="Times New Roman" pitchFamily="18" charset="0"/>
              <a:cs typeface="Times New Roman" pitchFamily="18" charset="0"/>
            </a:defRPr>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pivotSource>
    <c:name>[2011.xlsx]Pivot Table!PivotTable1</c:name>
    <c:fmtId val="-1"/>
  </c:pivotSource>
  <c:chart>
    <c:autoTitleDeleted val="1"/>
    <c:pivotFmts>
      <c:pivotFmt>
        <c:idx val="0"/>
        <c:marker>
          <c:symbol val="none"/>
        </c:marker>
        <c:dLbl>
          <c:idx val="0"/>
          <c:spPr/>
          <c:txPr>
            <a:bodyPr/>
            <a:lstStyle/>
            <a:p>
              <a:pPr>
                <a:defRPr sz="1600">
                  <a:solidFill>
                    <a:schemeClr val="bg1"/>
                  </a:solidFill>
                  <a:latin typeface="Corbel" pitchFamily="34" charset="0"/>
                </a:defRPr>
              </a:pPr>
              <a:endParaRPr lang="en-US"/>
            </a:p>
          </c:txPr>
          <c:showCatName val="1"/>
        </c:dLbl>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spPr>
          <a:solidFill>
            <a:schemeClr val="accent5"/>
          </a:solidFill>
        </c:spPr>
        <c:dLbl>
          <c:idx val="0"/>
          <c:layout>
            <c:manualLayout>
              <c:x val="-0.14948769007180088"/>
              <c:y val="-0.234090620251416"/>
            </c:manualLayout>
          </c:layout>
          <c:showCatName val="1"/>
        </c:dLbl>
      </c:pivotFmt>
      <c:pivotFmt>
        <c:idx val="12"/>
        <c:dLbl>
          <c:idx val="0"/>
          <c:layout>
            <c:manualLayout>
              <c:x val="3.4558950264483801E-2"/>
              <c:y val="7.4315350875569494E-2"/>
            </c:manualLayout>
          </c:layout>
          <c:showCatName val="1"/>
        </c:dLbl>
      </c:pivotFmt>
      <c:pivotFmt>
        <c:idx val="13"/>
        <c:spPr>
          <a:solidFill>
            <a:schemeClr val="accent2"/>
          </a:solidFill>
        </c:spPr>
      </c:pivotFmt>
      <c:pivotFmt>
        <c:idx val="14"/>
        <c:spPr>
          <a:solidFill>
            <a:schemeClr val="accent3"/>
          </a:solidFill>
        </c:spPr>
      </c:pivotFmt>
      <c:pivotFmt>
        <c:idx val="15"/>
        <c:dLbl>
          <c:idx val="0"/>
          <c:layout>
            <c:manualLayout>
              <c:x val="9.3221665473635196E-2"/>
              <c:y val="-0.295284431551319"/>
            </c:manualLayout>
          </c:layout>
          <c:showCatName val="1"/>
        </c:dLbl>
      </c:pivotFmt>
      <c:pivotFmt>
        <c:idx val="16"/>
        <c:spPr>
          <a:solidFill>
            <a:schemeClr val="accent6"/>
          </a:solidFill>
        </c:spPr>
      </c:pivotFmt>
      <c:pivotFmt>
        <c:idx val="17"/>
        <c:spPr>
          <a:solidFill>
            <a:schemeClr val="accent5"/>
          </a:solidFill>
        </c:spPr>
        <c:dLbl>
          <c:idx val="0"/>
          <c:tx>
            <c:rich>
              <a:bodyPr/>
              <a:lstStyle/>
              <a:p>
                <a:r>
                  <a:rPr lang="en-US"/>
                  <a:t>Other</a:t>
                </a:r>
              </a:p>
            </c:rich>
          </c:tx>
          <c:showCatName val="1"/>
        </c:dLbl>
      </c:pivotFmt>
      <c:pivotFmt>
        <c:idx val="18"/>
        <c:spPr>
          <a:solidFill>
            <a:schemeClr val="accent4"/>
          </a:solidFill>
        </c:spPr>
        <c:dLbl>
          <c:idx val="0"/>
          <c:layout>
            <c:manualLayout>
              <c:x val="5.1321270555466432E-2"/>
              <c:y val="-0.26707058986048188"/>
            </c:manualLayout>
          </c:layout>
          <c:showCatName val="1"/>
        </c:dLbl>
      </c:pivotFmt>
      <c:pivotFmt>
        <c:idx val="19"/>
        <c:spPr>
          <a:solidFill>
            <a:schemeClr val="accent1"/>
          </a:solidFill>
        </c:spPr>
        <c:dLbl>
          <c:idx val="0"/>
          <c:layout>
            <c:manualLayout>
              <c:x val="-9.4519899298302956E-2"/>
              <c:y val="-0.21828788506700014"/>
            </c:manualLayout>
          </c:layout>
          <c:showCatName val="1"/>
        </c:dLbl>
      </c:pivotFmt>
      <c:pivotFmt>
        <c:idx val="20"/>
        <c:spPr>
          <a:solidFill>
            <a:schemeClr val="accent3"/>
          </a:solidFill>
        </c:spPr>
      </c:pivotFmt>
      <c:pivotFmt>
        <c:idx val="21"/>
        <c:spPr>
          <a:solidFill>
            <a:schemeClr val="accent6"/>
          </a:solidFill>
        </c:spPr>
        <c:dLbl>
          <c:idx val="0"/>
          <c:layout>
            <c:manualLayout>
              <c:x val="-5.4162601103434405E-2"/>
              <c:y val="-0.27224229866003574"/>
            </c:manualLayout>
          </c:layout>
          <c:showCatName val="1"/>
        </c:dLbl>
      </c:pivotFmt>
      <c:pivotFmt>
        <c:idx val="22"/>
        <c:spPr>
          <a:solidFill>
            <a:schemeClr val="accent2"/>
          </a:solidFill>
        </c:spPr>
      </c:pivotFmt>
      <c:pivotFmt>
        <c:idx val="23"/>
        <c:marker>
          <c:symbol val="none"/>
        </c:marker>
        <c:dLbl>
          <c:idx val="0"/>
          <c:spPr/>
          <c:txPr>
            <a:bodyPr/>
            <a:lstStyle/>
            <a:p>
              <a:pPr>
                <a:defRPr sz="1600">
                  <a:solidFill>
                    <a:schemeClr val="bg1"/>
                  </a:solidFill>
                  <a:latin typeface="Corbel" pitchFamily="34" charset="0"/>
                </a:defRPr>
              </a:pPr>
              <a:endParaRPr lang="en-US"/>
            </a:p>
          </c:txPr>
          <c:showCatName val="1"/>
        </c:dLbl>
      </c:pivotFmt>
      <c:pivotFmt>
        <c:idx val="24"/>
        <c:spPr>
          <a:solidFill>
            <a:schemeClr val="accent3"/>
          </a:solidFill>
        </c:spPr>
      </c:pivotFmt>
      <c:pivotFmt>
        <c:idx val="25"/>
        <c:spPr>
          <a:solidFill>
            <a:schemeClr val="accent1"/>
          </a:solidFill>
        </c:spPr>
        <c:dLbl>
          <c:idx val="0"/>
          <c:layout>
            <c:manualLayout>
              <c:x val="-9.4519899298302956E-2"/>
              <c:y val="-0.21828788506700014"/>
            </c:manualLayout>
          </c:layout>
          <c:showCatName val="1"/>
        </c:dLbl>
      </c:pivotFmt>
      <c:pivotFmt>
        <c:idx val="26"/>
        <c:spPr>
          <a:solidFill>
            <a:schemeClr val="accent6"/>
          </a:solidFill>
        </c:spPr>
        <c:dLbl>
          <c:idx val="0"/>
          <c:layout>
            <c:manualLayout>
              <c:x val="-5.4162601103434405E-2"/>
              <c:y val="-0.27224229866003574"/>
            </c:manualLayout>
          </c:layout>
          <c:showCatName val="1"/>
        </c:dLbl>
      </c:pivotFmt>
      <c:pivotFmt>
        <c:idx val="27"/>
        <c:spPr>
          <a:solidFill>
            <a:schemeClr val="accent4"/>
          </a:solidFill>
        </c:spPr>
        <c:dLbl>
          <c:idx val="0"/>
          <c:layout>
            <c:manualLayout>
              <c:x val="5.1321270555466432E-2"/>
              <c:y val="-0.26707058986048188"/>
            </c:manualLayout>
          </c:layout>
          <c:showCatName val="1"/>
        </c:dLbl>
      </c:pivotFmt>
      <c:pivotFmt>
        <c:idx val="28"/>
        <c:spPr>
          <a:solidFill>
            <a:schemeClr val="accent5"/>
          </a:solidFill>
        </c:spPr>
        <c:dLbl>
          <c:idx val="0"/>
          <c:tx>
            <c:rich>
              <a:bodyPr/>
              <a:lstStyle/>
              <a:p>
                <a:r>
                  <a:rPr lang="en-US"/>
                  <a:t>Other</a:t>
                </a:r>
              </a:p>
            </c:rich>
          </c:tx>
          <c:showCatName val="1"/>
        </c:dLbl>
      </c:pivotFmt>
      <c:pivotFmt>
        <c:idx val="29"/>
        <c:spPr>
          <a:solidFill>
            <a:schemeClr val="accent2"/>
          </a:solidFill>
        </c:spPr>
      </c:pivotFmt>
    </c:pivotFmts>
    <c:view3D>
      <c:rotX val="30"/>
      <c:perspective val="30"/>
    </c:view3D>
    <c:plotArea>
      <c:layout>
        <c:manualLayout>
          <c:layoutTarget val="inner"/>
          <c:xMode val="edge"/>
          <c:yMode val="edge"/>
          <c:x val="0.17414965986394601"/>
          <c:y val="0.15358177556049876"/>
          <c:w val="0.64226497402110505"/>
          <c:h val="0.66189817875819856"/>
        </c:manualLayout>
      </c:layout>
      <c:pie3DChart>
        <c:varyColors val="1"/>
        <c:ser>
          <c:idx val="0"/>
          <c:order val="0"/>
          <c:tx>
            <c:strRef>
              <c:f>'Pivot Table'!$B$1</c:f>
              <c:strCache>
                <c:ptCount val="1"/>
                <c:pt idx="0">
                  <c:v>Total</c:v>
                </c:pt>
              </c:strCache>
            </c:strRef>
          </c:tx>
          <c:dPt>
            <c:idx val="0"/>
            <c:spPr>
              <a:solidFill>
                <a:schemeClr val="accent3"/>
              </a:solidFill>
            </c:spPr>
          </c:dPt>
          <c:dPt>
            <c:idx val="1"/>
            <c:spPr>
              <a:solidFill>
                <a:schemeClr val="accent1"/>
              </a:solidFill>
            </c:spPr>
          </c:dPt>
          <c:dPt>
            <c:idx val="2"/>
            <c:spPr>
              <a:solidFill>
                <a:schemeClr val="accent6"/>
              </a:solidFill>
            </c:spPr>
          </c:dPt>
          <c:dPt>
            <c:idx val="3"/>
            <c:spPr>
              <a:solidFill>
                <a:schemeClr val="accent4"/>
              </a:solidFill>
            </c:spPr>
          </c:dPt>
          <c:dPt>
            <c:idx val="4"/>
            <c:spPr>
              <a:solidFill>
                <a:schemeClr val="accent5"/>
              </a:solidFill>
            </c:spPr>
          </c:dPt>
          <c:dPt>
            <c:idx val="5"/>
            <c:spPr>
              <a:solidFill>
                <a:schemeClr val="accent2"/>
              </a:solidFill>
            </c:spPr>
          </c:dPt>
          <c:dLbls>
            <c:dLbl>
              <c:idx val="0"/>
              <c:layout>
                <c:manualLayout>
                  <c:x val="-3.8075954791365494E-3"/>
                  <c:y val="-7.3595383910344786E-2"/>
                </c:manualLayout>
              </c:layout>
              <c:showCatName val="1"/>
              <c:showPercent val="1"/>
            </c:dLbl>
            <c:dLbl>
              <c:idx val="1"/>
              <c:layout>
                <c:manualLayout>
                  <c:x val="-2.8223643473137262E-2"/>
                  <c:y val="8.061304836895429E-2"/>
                </c:manualLayout>
              </c:layout>
              <c:dLblPos val="bestFit"/>
              <c:showCatName val="1"/>
              <c:showPercent val="1"/>
            </c:dLbl>
            <c:dLbl>
              <c:idx val="2"/>
              <c:layout>
                <c:manualLayout>
                  <c:x val="-4.0012941239488196E-2"/>
                  <c:y val="9.4876682081406899E-2"/>
                </c:manualLayout>
              </c:layout>
              <c:showCatName val="1"/>
              <c:showPercent val="1"/>
            </c:dLbl>
            <c:dLbl>
              <c:idx val="3"/>
              <c:layout>
                <c:manualLayout>
                  <c:x val="6.6954202153302429E-3"/>
                  <c:y val="2.2722159730033747E-2"/>
                </c:manualLayout>
              </c:layout>
              <c:showCatName val="1"/>
              <c:showPercent val="1"/>
            </c:dLbl>
            <c:dLbl>
              <c:idx val="4"/>
              <c:layout>
                <c:manualLayout>
                  <c:x val="-3.1193872194547206E-2"/>
                  <c:y val="7.9496104653585364E-2"/>
                </c:manualLayout>
              </c:layout>
              <c:tx>
                <c:rich>
                  <a:bodyPr/>
                  <a:lstStyle/>
                  <a:p>
                    <a:r>
                      <a:rPr lang="en-US" sz="1800" b="1" dirty="0">
                        <a:solidFill>
                          <a:srgbClr val="394350"/>
                        </a:solidFill>
                      </a:rPr>
                      <a:t>Other</a:t>
                    </a:r>
                  </a:p>
                </c:rich>
              </c:tx>
              <c:showCatName val="1"/>
              <c:showPercent val="1"/>
            </c:dLbl>
            <c:dLbl>
              <c:idx val="5"/>
              <c:layout>
                <c:manualLayout>
                  <c:x val="1.345691788526434E-2"/>
                  <c:y val="-7.0559513394159057E-2"/>
                </c:manualLayout>
              </c:layout>
              <c:showCatName val="1"/>
              <c:showPercent val="1"/>
            </c:dLbl>
            <c:txPr>
              <a:bodyPr/>
              <a:lstStyle/>
              <a:p>
                <a:pPr>
                  <a:defRPr sz="1800" b="1">
                    <a:solidFill>
                      <a:srgbClr val="394350"/>
                    </a:solidFill>
                    <a:latin typeface="Corbel" pitchFamily="34" charset="0"/>
                  </a:defRPr>
                </a:pPr>
                <a:endParaRPr lang="en-US"/>
              </a:p>
            </c:txPr>
            <c:showCatName val="1"/>
            <c:showPercent val="1"/>
            <c:showLeaderLines val="1"/>
          </c:dLbls>
          <c:cat>
            <c:strRef>
              <c:f>'Pivot Table'!$A$2:$A$8</c:f>
              <c:strCache>
                <c:ptCount val="6"/>
                <c:pt idx="0">
                  <c:v>Energy &amp; Power</c:v>
                </c:pt>
                <c:pt idx="1">
                  <c:v>Water &amp; Environment</c:v>
                </c:pt>
                <c:pt idx="2">
                  <c:v>Services</c:v>
                </c:pt>
                <c:pt idx="3">
                  <c:v>Telecommunications</c:v>
                </c:pt>
                <c:pt idx="4">
                  <c:v>Group1</c:v>
                </c:pt>
                <c:pt idx="5">
                  <c:v>Transportation</c:v>
                </c:pt>
              </c:strCache>
            </c:strRef>
          </c:cat>
          <c:val>
            <c:numRef>
              <c:f>'Pivot Table'!$B$2:$B$8</c:f>
              <c:numCache>
                <c:formatCode>General</c:formatCode>
                <c:ptCount val="6"/>
                <c:pt idx="0">
                  <c:v>13359265.689999985</c:v>
                </c:pt>
                <c:pt idx="1">
                  <c:v>1414205.77</c:v>
                </c:pt>
                <c:pt idx="2">
                  <c:v>2992498.7899999996</c:v>
                </c:pt>
                <c:pt idx="3">
                  <c:v>3887793.3800000004</c:v>
                </c:pt>
                <c:pt idx="4">
                  <c:v>5871031.7600000007</c:v>
                </c:pt>
                <c:pt idx="5">
                  <c:v>10524861.48</c:v>
                </c:pt>
              </c:numCache>
            </c:numRef>
          </c:val>
        </c:ser>
      </c:pie3DChart>
    </c:plotArea>
    <c:plotVisOnly val="1"/>
    <c:dispBlanksAs val="zero"/>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451F8AE-989F-49C4-AD27-BBA060CACBB9}" type="datetimeFigureOut">
              <a:rPr lang="en-US"/>
              <a:pPr>
                <a:defRPr/>
              </a:pPr>
              <a:t>7/17/2012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FF78CD0-4C86-46D0-A928-2319C9F93A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fld id="{6FEAC2FC-BDE2-4967-9279-81742F2521C8}" type="slidenum">
              <a:rPr lang="en-US">
                <a:solidFill>
                  <a:prstClr val="black"/>
                </a:solidFill>
              </a:rPr>
              <a:pPr/>
              <a:t>3</a:t>
            </a:fld>
            <a:endParaRPr lang="en-US">
              <a:solidFill>
                <a:prstClr val="black"/>
              </a:solidFill>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83D288B1-8F26-4ADF-BD04-2216FC20AFA9}" type="slidenum">
              <a:rPr lang="es-ES" b="1" smtClean="0">
                <a:solidFill>
                  <a:prstClr val="black"/>
                </a:solidFill>
                <a:latin typeface="Times New Roman" pitchFamily="18" charset="0"/>
              </a:rPr>
              <a:pPr defTabSz="912813"/>
              <a:t>17</a:t>
            </a:fld>
            <a:endParaRPr lang="es-ES" b="1" smtClean="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6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6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7C5704CF-FC93-40AC-AF81-3AB1EA74B1B4}" type="slidenum">
              <a:rPr lang="es-ES" b="1" smtClean="0">
                <a:solidFill>
                  <a:prstClr val="black"/>
                </a:solidFill>
                <a:latin typeface="Times New Roman" pitchFamily="18" charset="0"/>
              </a:rPr>
              <a:pPr defTabSz="912813"/>
              <a:t>18</a:t>
            </a:fld>
            <a:endParaRPr lang="es-ES" b="1" smtClean="0">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EB2A5DB3-EFE5-4927-A7F3-79E90F654418}" type="slidenum">
              <a:rPr lang="en-US" smtClean="0">
                <a:solidFill>
                  <a:prstClr val="black"/>
                </a:solidFill>
              </a:rPr>
              <a:pPr/>
              <a:t>32</a:t>
            </a:fld>
            <a:endParaRPr lang="en-US" dirty="0" smtClean="0">
              <a:solidFill>
                <a:prstClr val="black"/>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877" indent="-227877" eaLnBrk="1" hangingPunct="1">
              <a:buSzPct val="85000"/>
              <a:defRPr/>
            </a:pPr>
            <a:r>
              <a:rPr lang="en-US" dirty="0" smtClean="0">
                <a:cs typeface="Times New Roman" pitchFamily="18" charset="0"/>
              </a:rPr>
              <a:t>The U.S. Trade and Development Agency’s mission is based on two central principles:</a:t>
            </a:r>
          </a:p>
          <a:p>
            <a:pPr marL="227877" indent="-227877" eaLnBrk="1" hangingPunct="1">
              <a:buSzPct val="85000"/>
              <a:defRPr/>
            </a:pPr>
            <a:endParaRPr lang="en-US" dirty="0" smtClean="0">
              <a:cs typeface="Times New Roman" pitchFamily="18" charset="0"/>
            </a:endParaRPr>
          </a:p>
          <a:p>
            <a:pPr marL="227877" indent="-227877" defTabSz="911510" eaLnBrk="1" hangingPunct="1">
              <a:buSzPct val="85000"/>
              <a:buFont typeface="Wingdings" pitchFamily="2" charset="2"/>
              <a:buAutoNum type="arabicParenR"/>
              <a:defRPr/>
            </a:pPr>
            <a:r>
              <a:rPr lang="en-US" dirty="0" smtClean="0"/>
              <a:t>Supporting sustainable infrastructure and economic growth in partner countries</a:t>
            </a:r>
            <a:endParaRPr lang="en-US" dirty="0" smtClean="0">
              <a:effectLst>
                <a:outerShdw blurRad="38100" dist="38100" dir="2700000" algn="tl">
                  <a:srgbClr val="C0C0C0"/>
                </a:outerShdw>
              </a:effectLst>
              <a:cs typeface="Times New Roman" pitchFamily="18" charset="0"/>
            </a:endParaRPr>
          </a:p>
          <a:p>
            <a:pPr marL="227877" indent="-227877" defTabSz="911510" eaLnBrk="1" hangingPunct="1">
              <a:buSzPct val="85000"/>
              <a:buFont typeface="Wingdings" pitchFamily="2" charset="2"/>
              <a:buAutoNum type="arabicParenR"/>
              <a:defRPr/>
            </a:pPr>
            <a:r>
              <a:rPr lang="en-US" dirty="0" smtClean="0"/>
              <a:t>Helping companies create U.S. jobs through the export of U.S. goods and services for priority development projects in emerging economies  </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F403561-008F-4FC6-91E2-CC337162C3E4}"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2223BFD-3004-40C7-98FB-014EA8EB5E70}" type="slidenum">
              <a:rPr lang="en-US" smtClean="0">
                <a:solidFill>
                  <a:prstClr val="black"/>
                </a:solidFill>
              </a:rPr>
              <a:pPr/>
              <a:t>39</a:t>
            </a:fld>
            <a:endParaRPr 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z="1800" dirty="0" smtClean="0"/>
              <a:t>Clean Energy and Transportation are typically large sectors for the agency’s activity. During fiscal year 2011, they accounted for well over half of USTDA’s work. Other key sectors include telecommunications, water and the environment, and services.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12446-B9C3-47AF-981A-DF6625EE33AE}" type="slidenum">
              <a:rPr lang="en-US">
                <a:solidFill>
                  <a:prstClr val="black"/>
                </a:solidFill>
              </a:rPr>
              <a:pPr/>
              <a:t>40</a:t>
            </a:fld>
            <a:endParaRPr lang="en-US" dirty="0">
              <a:solidFill>
                <a:prstClr val="black"/>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976" eaLnBrk="0" fontAlgn="base" hangingPunct="0">
              <a:spcBef>
                <a:spcPct val="30000"/>
              </a:spcBef>
              <a:spcAft>
                <a:spcPct val="0"/>
              </a:spcAft>
              <a:defRPr/>
            </a:pPr>
            <a:r>
              <a:rPr lang="en-US" dirty="0" smtClean="0"/>
              <a:t>I encourage you to visit our website to check current business opportunities around the globe and upcoming events here in the U.S.  On our website you can also see examples of past projects and sign up for automatic updates.</a:t>
            </a:r>
          </a:p>
          <a:p>
            <a:endParaRPr lang="en-US" dirty="0"/>
          </a:p>
        </p:txBody>
      </p:sp>
      <p:sp>
        <p:nvSpPr>
          <p:cNvPr id="4" name="Slide Number Placeholder 3"/>
          <p:cNvSpPr>
            <a:spLocks noGrp="1"/>
          </p:cNvSpPr>
          <p:nvPr>
            <p:ph type="sldNum" sz="quarter" idx="10"/>
          </p:nvPr>
        </p:nvSpPr>
        <p:spPr/>
        <p:txBody>
          <a:bodyPr/>
          <a:lstStyle/>
          <a:p>
            <a:pPr>
              <a:defRPr/>
            </a:pPr>
            <a:fld id="{EF403561-008F-4FC6-91E2-CC337162C3E4}" type="slidenum">
              <a:rPr lang="en-US" smtClean="0">
                <a:solidFill>
                  <a:prstClr val="black"/>
                </a:solidFill>
              </a:rPr>
              <a:pPr>
                <a:defRPr/>
              </a:pPr>
              <a:t>45</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eaLnBrk="1" hangingPunct="1"/>
            <a:r>
              <a:rPr lang="en-US" sz="1800" dirty="0" smtClean="0"/>
              <a:t>In order for USTDA to consider</a:t>
            </a:r>
            <a:r>
              <a:rPr lang="en-US" sz="1800" baseline="0" dirty="0" smtClean="0"/>
              <a:t> a project for funding, it needs to be a strong match with our funding criteria.</a:t>
            </a:r>
            <a:endParaRPr lang="en-US" sz="1800" dirty="0" smtClean="0"/>
          </a:p>
          <a:p>
            <a:pPr lvl="1" eaLnBrk="1" hangingPunct="1"/>
            <a:endParaRPr lang="en-US" sz="1800" dirty="0" smtClean="0"/>
          </a:p>
          <a:p>
            <a:pPr lvl="1" eaLnBrk="1" hangingPunct="1"/>
            <a:r>
              <a:rPr lang="en-US" sz="1800" dirty="0" smtClean="0"/>
              <a:t>USTDA evaluates projects for funding support based on the following elements:</a:t>
            </a:r>
          </a:p>
          <a:p>
            <a:pPr lvl="1" eaLnBrk="1" hangingPunct="1"/>
            <a:endParaRPr lang="en-US" sz="1800" dirty="0" smtClean="0"/>
          </a:p>
          <a:p>
            <a:pPr lvl="1" eaLnBrk="1" hangingPunct="1"/>
            <a:r>
              <a:rPr lang="en-US" sz="1800" dirty="0" smtClean="0"/>
              <a:t>1) Whether the project is a developmental priority for the project sponsor and host country;</a:t>
            </a:r>
          </a:p>
          <a:p>
            <a:pPr lvl="1" eaLnBrk="1" hangingPunct="1"/>
            <a:r>
              <a:rPr lang="en-US" sz="1800" dirty="0" smtClean="0"/>
              <a:t>2) The likelihood that the project will receive implementation financing; and</a:t>
            </a:r>
          </a:p>
          <a:p>
            <a:pPr lvl="1" eaLnBrk="1" hangingPunct="1"/>
            <a:r>
              <a:rPr lang="en-US" sz="1800" dirty="0" smtClean="0"/>
              <a:t>3) Whether the project offers mutual economic benefits for the United States and the host country, including opportunities for commercial cooperation with U.S. firms.</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fld id="{547617BE-816E-479A-A0AB-AA488363855C}" type="slidenum">
              <a:rPr lang="en-US">
                <a:solidFill>
                  <a:prstClr val="black"/>
                </a:solidFill>
              </a:rPr>
              <a:pPr/>
              <a:t>4</a:t>
            </a:fld>
            <a:endParaRPr lang="en-US">
              <a:solidFill>
                <a:prstClr val="black"/>
              </a:solidFill>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eaLnBrk="1" hangingPunct="1"/>
            <a:endParaRPr lang="en-US" smtClean="0">
              <a:solidFill>
                <a:srgbClr val="000000"/>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There is no formal application or deadline to apply for USTDA assistance for feasibility study or technical assistance funding.  Guidelines can be found on USTDA’s website at www.ustda.gov under Model Proposal Format.</a:t>
            </a:r>
          </a:p>
          <a:p>
            <a:endParaRPr lang="en-US" sz="1200" dirty="0" smtClean="0"/>
          </a:p>
          <a:p>
            <a:r>
              <a:rPr lang="en-US" sz="1200" dirty="0" smtClean="0"/>
              <a:t>Requests can be made year-round and can come from a foreign entity or project sponsor, or from a U.S. firm interested in a particular project.</a:t>
            </a:r>
          </a:p>
          <a:p>
            <a:endParaRPr lang="en-US" sz="1200" dirty="0" smtClean="0"/>
          </a:p>
          <a:p>
            <a:r>
              <a:rPr lang="en-US" sz="1200" dirty="0" smtClean="0"/>
              <a:t>I would like to</a:t>
            </a:r>
            <a:r>
              <a:rPr lang="en-US" sz="1200" baseline="0" dirty="0" smtClean="0"/>
              <a:t> reiterate that both p</a:t>
            </a:r>
            <a:r>
              <a:rPr lang="en-US" sz="1200" dirty="0" smtClean="0"/>
              <a:t>ublic and private overseas entities are eligible to receive USTDA assistance.</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BFAC4C5-56B8-405C-BF7E-6C683D72C455}" type="slidenum">
              <a:rPr lang="en-US" smtClean="0">
                <a:solidFill>
                  <a:prstClr val="black"/>
                </a:solidFill>
              </a:rPr>
              <a:pPr/>
              <a:t>48</a:t>
            </a:fld>
            <a:endParaRPr lang="en-US" dirty="0" smtClean="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fld id="{438EB9BA-971C-425B-B298-EB5786B19688}" type="slidenum">
              <a:rPr lang="en-US">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defTabSz="922338"/>
            <a:fld id="{654628CF-6E84-49BA-BC54-530713B0B35A}" type="slidenum">
              <a:rPr lang="en-US">
                <a:solidFill>
                  <a:prstClr val="black"/>
                </a:solidFill>
              </a:rPr>
              <a:pPr defTabSz="922338"/>
              <a:t>7</a:t>
            </a:fld>
            <a:endParaRPr lang="en-US">
              <a:solidFill>
                <a:prstClr val="black"/>
              </a:solidFill>
            </a:endParaRPr>
          </a:p>
        </p:txBody>
      </p:sp>
      <p:sp>
        <p:nvSpPr>
          <p:cNvPr id="18435" name="Rectangle 1026"/>
          <p:cNvSpPr>
            <a:spLocks noGrp="1" noRot="1" noChangeAspect="1" noChangeArrowheads="1" noTextEdit="1"/>
          </p:cNvSpPr>
          <p:nvPr>
            <p:ph type="sldImg"/>
          </p:nvPr>
        </p:nvSpPr>
        <p:spPr bwMode="auto">
          <a:xfrm>
            <a:off x="1160463" y="682625"/>
            <a:ext cx="4540250" cy="3406775"/>
          </a:xfrm>
          <a:noFill/>
          <a:ln>
            <a:solidFill>
              <a:srgbClr val="000000"/>
            </a:solidFill>
            <a:miter lim="800000"/>
            <a:headEnd/>
            <a:tailEnd/>
          </a:ln>
        </p:spPr>
      </p:sp>
      <p:sp>
        <p:nvSpPr>
          <p:cNvPr id="18436" name="Rectangle 1027"/>
          <p:cNvSpPr>
            <a:spLocks noGrp="1" noChangeArrowheads="1"/>
          </p:cNvSpPr>
          <p:nvPr>
            <p:ph type="body" idx="1"/>
          </p:nvPr>
        </p:nvSpPr>
        <p:spPr bwMode="auto">
          <a:xfrm>
            <a:off x="914400" y="4316413"/>
            <a:ext cx="5029200" cy="4167187"/>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0964" name="Slide Number Placeholder 3"/>
          <p:cNvSpPr>
            <a:spLocks noGrp="1"/>
          </p:cNvSpPr>
          <p:nvPr>
            <p:ph type="sldNum" sz="quarter" idx="5"/>
          </p:nvPr>
        </p:nvSpPr>
        <p:spPr/>
        <p:txBody>
          <a:bodyPr/>
          <a:lstStyle/>
          <a:p>
            <a:pPr defTabSz="922338"/>
            <a:fld id="{21C29FFA-ACAE-4D30-885A-3DAA36CCF0A0}" type="slidenum">
              <a:rPr lang="en-US">
                <a:solidFill>
                  <a:prstClr val="black"/>
                </a:solidFill>
              </a:rPr>
              <a:pPr defTabSz="922338"/>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ln>
            <a:miter lim="800000"/>
            <a:headEnd/>
            <a:tailEnd/>
          </a:ln>
        </p:spPr>
        <p:txBody>
          <a:bodyPr/>
          <a:lstStyle/>
          <a:p>
            <a:fld id="{F41B604E-AE4A-4C65-B039-BC83AAF0A079}" type="slidenum">
              <a:rPr lang="en-US">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fld id="{A48C6669-7BFD-4080-BF7F-3814E3CAEBB6}" type="slidenum">
              <a:rPr lang="en-US">
                <a:solidFill>
                  <a:prstClr val="black"/>
                </a:solidFill>
              </a: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a:lstStyle/>
          <a:p>
            <a:fld id="{14011F68-F3FE-4540-9A97-A68865C28696}" type="slidenum">
              <a:rPr lang="en-US">
                <a:solidFill>
                  <a:prstClr val="black"/>
                </a:solidFill>
              </a:rPr>
              <a:pPr/>
              <a:t>13</a:t>
            </a:fld>
            <a:endParaRPr lang="en-US">
              <a:solidFill>
                <a:prstClr val="black"/>
              </a:solidFill>
            </a:endParaRPr>
          </a:p>
        </p:txBody>
      </p:sp>
      <p:sp>
        <p:nvSpPr>
          <p:cNvPr id="22531" name="Rectangle 2"/>
          <p:cNvSpPr>
            <a:spLocks noGrp="1" noRot="1" noChangeAspect="1" noChangeArrowheads="1" noTextEdit="1"/>
          </p:cNvSpPr>
          <p:nvPr>
            <p:ph type="sldImg"/>
          </p:nvPr>
        </p:nvSpPr>
        <p:spPr bwMode="auto">
          <a:xfrm>
            <a:off x="1160463" y="682625"/>
            <a:ext cx="4540250" cy="3406775"/>
          </a:xfrm>
          <a:noFill/>
          <a:ln>
            <a:solidFill>
              <a:srgbClr val="000000"/>
            </a:solidFill>
            <a:miter lim="800000"/>
            <a:headEnd/>
            <a:tailEnd/>
          </a:ln>
        </p:spPr>
      </p:sp>
      <p:sp>
        <p:nvSpPr>
          <p:cNvPr id="22532" name="Rectangle 3"/>
          <p:cNvSpPr>
            <a:spLocks noGrp="1" noChangeArrowheads="1"/>
          </p:cNvSpPr>
          <p:nvPr>
            <p:ph type="body" idx="1"/>
          </p:nvPr>
        </p:nvSpPr>
        <p:spPr bwMode="auto">
          <a:xfrm>
            <a:off x="914400" y="4316413"/>
            <a:ext cx="5029200" cy="4167187"/>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9156" name="Slide Number Placeholder 3"/>
          <p:cNvSpPr>
            <a:spLocks noGrp="1"/>
          </p:cNvSpPr>
          <p:nvPr>
            <p:ph type="sldNum" sz="quarter" idx="5"/>
          </p:nvPr>
        </p:nvSpPr>
        <p:spPr/>
        <p:txBody>
          <a:bodyPr/>
          <a:lstStyle/>
          <a:p>
            <a:fld id="{8A14DBDA-B005-4802-83A5-91AF3EE1839D}" type="slidenum">
              <a:rPr lang="en-US">
                <a:solidFill>
                  <a:prstClr val="black"/>
                </a:solidFill>
              </a: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6C1C8E03-0F52-4F5D-8C61-54176AB97C9D}"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FBBCC6A7-E008-47E2-8E07-192643FB4EE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0A358B01-87C4-4C78-A23D-A20DEC6F5D0A}"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66E10DD0-7204-4D7B-9567-0EE80B80353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22DC3588-8D4F-412D-A8DB-786E891C9548}"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EFE68FEC-1BBD-4F8B-8CF3-1C1CF62B27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B7C3BA68-9BCE-4189-BE93-981B109256B1}"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EEB57F79-67B6-4770-8348-616FCCF5D46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ADC36CBC-4EF5-423E-A56F-CAAF4212A1D3}"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09267EA5-F106-4C79-B197-2129B2F5568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F7DD3506-D8A9-4D11-B808-E048F872E571}"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B303A04A-1DF9-4C91-90E6-571FBDF44E1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fld id="{EFD9E70E-954C-452C-A236-4490D4F5ABA5}"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74CAC925-0DAE-4AB6-8BB8-037E607C8C5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MS PGothic" pitchFamily="34" charset="-128"/>
              </a:defRPr>
            </a:lvl1pPr>
          </a:lstStyle>
          <a:p>
            <a:pPr>
              <a:defRPr/>
            </a:pPr>
            <a:fld id="{8EFE1ADB-4D13-4A0B-9CD5-D569F888B906}" type="datetimeFigureOut">
              <a:rPr lang="en-US"/>
              <a:pPr>
                <a:defRPr/>
              </a:pPr>
              <a:t>7/17/2012</a:t>
            </a:fld>
            <a:endParaRPr lang="en-US" dirty="0"/>
          </a:p>
        </p:txBody>
      </p:sp>
      <p:sp>
        <p:nvSpPr>
          <p:cNvPr id="8"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MS PGothic" pitchFamily="34" charset="-128"/>
              </a:defRPr>
            </a:lvl1pPr>
          </a:lstStyle>
          <a:p>
            <a:pPr>
              <a:defRPr/>
            </a:pPr>
            <a:fld id="{5F7BE4BF-E1F0-4037-99C0-1DF9C3D7839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MS PGothic" pitchFamily="34" charset="-128"/>
              </a:defRPr>
            </a:lvl1pPr>
          </a:lstStyle>
          <a:p>
            <a:pPr>
              <a:defRPr/>
            </a:pPr>
            <a:fld id="{07DF23F4-011C-406F-9EBF-8BEBF07C5F36}" type="datetimeFigureOut">
              <a:rPr lang="en-US"/>
              <a:pPr>
                <a:defRPr/>
              </a:pPr>
              <a:t>7/17/2012</a:t>
            </a:fld>
            <a:endParaRPr lang="en-US" dirty="0"/>
          </a:p>
        </p:txBody>
      </p:sp>
      <p:sp>
        <p:nvSpPr>
          <p:cNvPr id="4"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MS PGothic" pitchFamily="34" charset="-128"/>
              </a:defRPr>
            </a:lvl1pPr>
          </a:lstStyle>
          <a:p>
            <a:pPr>
              <a:defRPr/>
            </a:pPr>
            <a:fld id="{C2FA200A-C751-4335-AB14-BDA9ABBD434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defRPr>
            </a:lvl1pPr>
          </a:lstStyle>
          <a:p>
            <a:pPr>
              <a:defRPr/>
            </a:pPr>
            <a:fld id="{17F8B548-EDD5-40DC-9EBF-B70D38272C81}" type="datetimeFigureOut">
              <a:rPr lang="en-US"/>
              <a:pPr>
                <a:defRPr/>
              </a:pPr>
              <a:t>7/17/2012</a:t>
            </a:fld>
            <a:endParaRPr lang="en-US" dirty="0"/>
          </a:p>
        </p:txBody>
      </p:sp>
      <p:sp>
        <p:nvSpPr>
          <p:cNvPr id="3"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MS PGothic" pitchFamily="34" charset="-128"/>
              </a:defRPr>
            </a:lvl1pPr>
          </a:lstStyle>
          <a:p>
            <a:pPr>
              <a:defRPr/>
            </a:pPr>
            <a:fld id="{E8BE2162-D34F-4DC2-A0D9-E632A81BBB3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fld id="{CEC185BF-F1BE-4163-B4A5-933FE2CA9491}"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D78D1D05-E355-47EF-B66C-34978A5202B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2A292863-DFC8-4C17-9E77-634304960DE2}"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14E394B0-A4ED-43EB-8A9B-D849A388554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fld id="{5BEBDE55-96B4-46A0-8D44-D00D23BFCF5C}"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76BC06C2-B772-465B-8577-99DCF707FE7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9AA61278-BDA9-4249-B90F-CAAEDD798720}"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5CE066EB-1201-476C-B407-64D36D48FB5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28E5DDC7-D13B-4F00-ABD9-000227D619B5}"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8077BCEF-8309-4B1B-8B91-7FFC9205FF6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accent4">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chemeClr val="accent4">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Room for two lines of text</a:t>
            </a:r>
            <a:endParaRPr lang="en-US" dirty="0"/>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accent5">
                    <a:lumMod val="75000"/>
                  </a:schemeClr>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smtClean="0"/>
              <a:t>Click to edit Master text styles</a:t>
            </a:r>
            <a:endParaRPr lang="en-US" dirty="0"/>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dirty="0" smtClean="0"/>
              <a:t>Click to edit Master text styles</a:t>
            </a:r>
          </a:p>
          <a:p>
            <a:pPr lvl="0"/>
            <a:r>
              <a:rPr lang="en-US" dirty="0" smtClean="0"/>
              <a:t>Room for two lines of text</a:t>
            </a:r>
            <a:endParaRPr lang="en-US" dirty="0"/>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smtClean="0"/>
              <a:t>Insert logo here</a:t>
            </a:r>
            <a:endParaRPr lang="en-US" dirty="0"/>
          </a:p>
        </p:txBody>
      </p:sp>
      <p:sp>
        <p:nvSpPr>
          <p:cNvPr id="10"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xmlns="" val="2439563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xmlns="" val="7994180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76200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accent5">
                    <a:lumMod val="75000"/>
                  </a:schemeClr>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dirty="0" smtClean="0"/>
              <a:t>Click to edit Master text styles</a:t>
            </a:r>
            <a:endParaRPr lang="en-US" dirty="0"/>
          </a:p>
        </p:txBody>
      </p:sp>
      <p:sp>
        <p:nvSpPr>
          <p:cNvPr id="9"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xmlns="" val="20213519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solidFill>
                  <a:schemeClr val="accent4">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fld id="{B77FF2A3-CD53-42BB-8189-8F33AC865692}"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13FD2ACE-D435-45EA-9080-15107B278CE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accent4">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accent5">
                    <a:lumMod val="75000"/>
                  </a:schemeClr>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dirty="0" smtClean="0"/>
              <a:t>Click to edit Master text styles</a:t>
            </a:r>
            <a:endParaRPr lang="en-US" dirty="0"/>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smtClean="0"/>
              <a:t>Click icon to add picture</a:t>
            </a:r>
            <a:endParaRPr lang="en-US" dirty="0"/>
          </a:p>
        </p:txBody>
      </p:sp>
    </p:spTree>
    <p:extLst>
      <p:ext uri="{BB962C8B-B14F-4D97-AF65-F5344CB8AC3E}">
        <p14:creationId xmlns:p14="http://schemas.microsoft.com/office/powerpoint/2010/main" xmlns="" val="1280384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911E8957-5754-4C19-A51A-9C104D1A0E08}" type="slidenum">
              <a:rPr lang="en-US" smtClean="0">
                <a:solidFill>
                  <a:srgbClr val="292934"/>
                </a:solidFill>
              </a:rPr>
              <a:pPr/>
              <a:t>‹#›</a:t>
            </a:fld>
            <a:endParaRPr lang="en-US" dirty="0">
              <a:solidFill>
                <a:srgbClr val="292934"/>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lvl1pPr>
              <a:defRPr>
                <a:solidFill>
                  <a:schemeClr val="bg1"/>
                </a:solidFill>
                <a:latin typeface="Corbel" pitchFamily="34" charset="0"/>
              </a:defRPr>
            </a:lvl1pPr>
            <a:lvl2pPr>
              <a:defRPr>
                <a:solidFill>
                  <a:schemeClr val="bg1"/>
                </a:solidFill>
                <a:latin typeface="Corbel" pitchFamily="34" charset="0"/>
              </a:defRPr>
            </a:lvl2pPr>
            <a:lvl3pPr>
              <a:defRPr>
                <a:solidFill>
                  <a:schemeClr val="bg1"/>
                </a:solidFill>
                <a:latin typeface="Corbel" pitchFamily="34" charset="0"/>
              </a:defRPr>
            </a:lvl3pPr>
            <a:lvl4pPr>
              <a:defRPr>
                <a:solidFill>
                  <a:schemeClr val="bg1"/>
                </a:solidFill>
                <a:latin typeface="Corbel" pitchFamily="34" charset="0"/>
              </a:defRPr>
            </a:lvl4pPr>
            <a:lvl5pPr>
              <a:defRPr>
                <a:solidFill>
                  <a:schemeClr val="bg1"/>
                </a:solidFill>
                <a:latin typeface="Corb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85800" y="4114800"/>
            <a:ext cx="7772400" cy="1981200"/>
          </a:xfrm>
        </p:spPr>
        <p:txBody>
          <a:bodyPr/>
          <a:lstStyle>
            <a:lvl1pPr>
              <a:defRPr>
                <a:solidFill>
                  <a:schemeClr val="bg1"/>
                </a:solidFill>
                <a:latin typeface="Corbel" pitchFamily="34" charset="0"/>
              </a:defRPr>
            </a:lvl1pPr>
            <a:lvl2pPr>
              <a:defRPr>
                <a:solidFill>
                  <a:schemeClr val="bg1"/>
                </a:solidFill>
                <a:latin typeface="Corbel" pitchFamily="34" charset="0"/>
              </a:defRPr>
            </a:lvl2pPr>
            <a:lvl3pPr>
              <a:defRPr>
                <a:solidFill>
                  <a:schemeClr val="bg1"/>
                </a:solidFill>
                <a:latin typeface="Corbel" pitchFamily="34" charset="0"/>
              </a:defRPr>
            </a:lvl3pPr>
            <a:lvl4pPr>
              <a:defRPr>
                <a:solidFill>
                  <a:schemeClr val="bg1"/>
                </a:solidFill>
                <a:latin typeface="Corbel" pitchFamily="34" charset="0"/>
              </a:defRPr>
            </a:lvl4pPr>
            <a:lvl5pPr>
              <a:defRPr>
                <a:solidFill>
                  <a:schemeClr val="bg1"/>
                </a:solidFill>
                <a:latin typeface="Corb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endParaRPr lang="en-US" dirty="0">
              <a:solidFill>
                <a:srgbClr val="292934"/>
              </a:solidFill>
              <a:latin typeface="Calibri"/>
              <a:cs typeface="+mn-cs"/>
            </a:endParaRPr>
          </a:p>
        </p:txBody>
      </p:sp>
      <p:sp>
        <p:nvSpPr>
          <p:cNvPr id="6" name="Footer Placeholder 5"/>
          <p:cNvSpPr>
            <a:spLocks noGrp="1" noChangeArrowheads="1"/>
          </p:cNvSpPr>
          <p:nvPr>
            <p:ph type="ftr" sz="quarter" idx="11"/>
          </p:nvPr>
        </p:nvSpPr>
        <p:spPr>
          <a:xfrm>
            <a:off x="0" y="6400800"/>
            <a:ext cx="8458200" cy="304800"/>
          </a:xfrm>
          <a:prstGeom prst="rect">
            <a:avLst/>
          </a:prstGeom>
          <a:ln/>
        </p:spPr>
        <p:txBody>
          <a:bodyPr/>
          <a:lstStyle>
            <a:lvl1pPr>
              <a:defRPr>
                <a:solidFill>
                  <a:schemeClr val="bg1"/>
                </a:solidFill>
                <a:latin typeface="Corbel" pitchFamily="34" charset="0"/>
              </a:defRPr>
            </a:lvl1pPr>
          </a:lstStyle>
          <a:p>
            <a:pPr fontAlgn="auto">
              <a:spcBef>
                <a:spcPts val="0"/>
              </a:spcBef>
              <a:spcAft>
                <a:spcPts val="0"/>
              </a:spcAft>
              <a:defRPr/>
            </a:pPr>
            <a:endParaRPr lang="en-US" dirty="0">
              <a:solidFill>
                <a:srgbClr val="FFFFFF"/>
              </a:solidFill>
              <a:cs typeface="+mn-cs"/>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87B9EE-4BF9-495E-92E7-73E46C074F72}" type="slidenum">
              <a:rPr lang="en-US">
                <a:solidFill>
                  <a:srgbClr val="292934"/>
                </a:solidFill>
              </a:rPr>
              <a:pPr>
                <a:defRPr/>
              </a:pPr>
              <a:t>‹#›</a:t>
            </a:fld>
            <a:endParaRPr lang="en-US" dirty="0">
              <a:solidFill>
                <a:srgbClr val="292934"/>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fontAlgn="auto">
              <a:spcBef>
                <a:spcPts val="0"/>
              </a:spcBef>
              <a:spcAft>
                <a:spcPts val="0"/>
              </a:spcAft>
            </a:pPr>
            <a:endParaRPr lang="en-US" dirty="0">
              <a:solidFill>
                <a:srgbClr val="292934"/>
              </a:solidFill>
              <a:latin typeface="Calibri"/>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fontAlgn="auto">
              <a:spcBef>
                <a:spcPts val="0"/>
              </a:spcBef>
              <a:spcAft>
                <a:spcPts val="0"/>
              </a:spcAft>
            </a:pPr>
            <a:endParaRPr lang="en-US" dirty="0">
              <a:solidFill>
                <a:srgbClr val="292934"/>
              </a:solidFill>
              <a:latin typeface="Calibri"/>
              <a:cs typeface="+mn-cs"/>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E029F4C-2D83-4B1D-9F75-B7A61990C102}" type="slidenum">
              <a:rPr lang="en-US">
                <a:solidFill>
                  <a:srgbClr val="292934"/>
                </a:solidFill>
              </a:rPr>
              <a:pPr/>
              <a:t>‹#›</a:t>
            </a:fld>
            <a:endParaRPr lang="en-US" dirty="0">
              <a:solidFill>
                <a:srgbClr val="29293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fld id="{0D5A113A-7B80-4E7C-B266-A10D6413A97D}"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9AB2A8B1-CCDF-4A06-84E4-AC1A61B61C9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rtada energí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 name="9 Marcador de texto"/>
          <p:cNvSpPr>
            <a:spLocks noGrp="1"/>
          </p:cNvSpPr>
          <p:nvPr>
            <p:ph type="body" sz="quarter" idx="10"/>
          </p:nvPr>
        </p:nvSpPr>
        <p:spPr>
          <a:xfrm>
            <a:off x="0" y="5445224"/>
            <a:ext cx="9144000" cy="863625"/>
          </a:xfrm>
        </p:spPr>
        <p:txBody>
          <a:bodyPr>
            <a:normAutofit/>
          </a:bodyPr>
          <a:lstStyle>
            <a:lvl1pPr algn="ctr">
              <a:buNone/>
              <a:defRPr sz="2800" b="1" baseline="0">
                <a:solidFill>
                  <a:schemeClr val="bg1"/>
                </a:solidFill>
                <a:latin typeface="Arial" pitchFamily="34" charset="0"/>
                <a:cs typeface="Arial" pitchFamily="34" charset="0"/>
              </a:defRPr>
            </a:lvl1pPr>
          </a:lstStyle>
          <a:p>
            <a:pPr lvl="0"/>
            <a:r>
              <a:rPr lang="es-ES" dirty="0" smtClean="0"/>
              <a:t>Haga clic para modificar el estilo de texto del patrón</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Cier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5"/>
          <p:cNvSpPr>
            <a:spLocks noGrp="1" noChangeArrowheads="1"/>
          </p:cNvSpPr>
          <p:nvPr>
            <p:ph type="ftr" sz="quarter" idx="10"/>
          </p:nvPr>
        </p:nvSpPr>
        <p:spPr/>
        <p:txBody>
          <a:bodyPr/>
          <a:lstStyle>
            <a:lvl1pPr>
              <a:defRPr/>
            </a:lvl1pPr>
          </a:lstStyle>
          <a:p>
            <a:pPr>
              <a:defRPr/>
            </a:pPr>
            <a:r>
              <a:rPr lang="es-ES">
                <a:solidFill>
                  <a:srgbClr val="1F497D">
                    <a:tint val="75000"/>
                  </a:srgbClr>
                </a:solidFill>
              </a:rPr>
              <a:t>Nombre de la Presentación</a:t>
            </a:r>
          </a:p>
        </p:txBody>
      </p:sp>
      <p:sp>
        <p:nvSpPr>
          <p:cNvPr id="5" name="Rectangle 6"/>
          <p:cNvSpPr>
            <a:spLocks noGrp="1" noChangeArrowheads="1"/>
          </p:cNvSpPr>
          <p:nvPr>
            <p:ph type="sldNum" sz="quarter" idx="11"/>
          </p:nvPr>
        </p:nvSpPr>
        <p:spPr/>
        <p:txBody>
          <a:bodyPr/>
          <a:lstStyle>
            <a:lvl1pPr>
              <a:defRPr/>
            </a:lvl1pPr>
          </a:lstStyle>
          <a:p>
            <a:pPr>
              <a:defRPr/>
            </a:pPr>
            <a:fld id="{0D03B082-34BB-4F1C-A647-BD8210987BA3}" type="slidenum">
              <a:rPr lang="es-ES">
                <a:solidFill>
                  <a:srgbClr val="1F497D">
                    <a:tint val="75000"/>
                  </a:srgbClr>
                </a:solidFill>
              </a:rPr>
              <a:pPr>
                <a:defRPr/>
              </a:pPr>
              <a:t>‹#›</a:t>
            </a:fld>
            <a:endParaRPr lang="es-ES">
              <a:solidFill>
                <a:srgbClr val="1F497D">
                  <a:tint val="75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8229600" cy="706437"/>
          </a:xfrm>
        </p:spPr>
        <p:txBody>
          <a:bodyPr/>
          <a:lstStyle/>
          <a:p>
            <a:r>
              <a:rPr lang="es-ES" smtClean="0"/>
              <a:t>Haga clic para modificar el estilo de título del patrón</a:t>
            </a:r>
            <a:endParaRPr lang="es-CO"/>
          </a:p>
        </p:txBody>
      </p:sp>
      <p:sp>
        <p:nvSpPr>
          <p:cNvPr id="3" name="2 Marcador de SmartArt"/>
          <p:cNvSpPr>
            <a:spLocks noGrp="1"/>
          </p:cNvSpPr>
          <p:nvPr>
            <p:ph type="dgm" idx="1"/>
          </p:nvPr>
        </p:nvSpPr>
        <p:spPr>
          <a:xfrm>
            <a:off x="179388" y="981075"/>
            <a:ext cx="8507412" cy="5145088"/>
          </a:xfrm>
        </p:spPr>
        <p:txBody>
          <a:bodyPr/>
          <a:lstStyle/>
          <a:p>
            <a:pPr lvl="0"/>
            <a:endParaRPr lang="es-CO" noProof="0"/>
          </a:p>
        </p:txBody>
      </p:sp>
      <p:sp>
        <p:nvSpPr>
          <p:cNvPr id="4" name="Rectangle 5"/>
          <p:cNvSpPr>
            <a:spLocks noGrp="1" noChangeArrowheads="1"/>
          </p:cNvSpPr>
          <p:nvPr>
            <p:ph type="ftr" sz="quarter" idx="10"/>
          </p:nvPr>
        </p:nvSpPr>
        <p:spPr/>
        <p:txBody>
          <a:bodyPr/>
          <a:lstStyle>
            <a:lvl1pPr>
              <a:defRPr/>
            </a:lvl1pPr>
          </a:lstStyle>
          <a:p>
            <a:pPr>
              <a:defRPr/>
            </a:pPr>
            <a:r>
              <a:rPr lang="es-ES">
                <a:solidFill>
                  <a:srgbClr val="1F497D">
                    <a:tint val="75000"/>
                  </a:srgbClr>
                </a:solidFill>
              </a:rPr>
              <a:t>Nombre de la Presentación</a:t>
            </a:r>
          </a:p>
        </p:txBody>
      </p:sp>
      <p:sp>
        <p:nvSpPr>
          <p:cNvPr id="5" name="Rectangle 6"/>
          <p:cNvSpPr>
            <a:spLocks noGrp="1" noChangeArrowheads="1"/>
          </p:cNvSpPr>
          <p:nvPr>
            <p:ph type="sldNum" sz="quarter" idx="11"/>
          </p:nvPr>
        </p:nvSpPr>
        <p:spPr/>
        <p:txBody>
          <a:bodyPr/>
          <a:lstStyle>
            <a:lvl1pPr>
              <a:defRPr/>
            </a:lvl1pPr>
          </a:lstStyle>
          <a:p>
            <a:pPr>
              <a:defRPr/>
            </a:pPr>
            <a:fld id="{52F5DFA7-5339-4E87-9E06-0D223DAF6E50}" type="slidenum">
              <a:rPr lang="es-ES">
                <a:solidFill>
                  <a:srgbClr val="1F497D">
                    <a:tint val="75000"/>
                  </a:srgbClr>
                </a:solidFill>
              </a:rPr>
              <a:pPr>
                <a:defRPr/>
              </a:pPr>
              <a:t>‹#›</a:t>
            </a:fld>
            <a:endParaRPr lang="es-ES">
              <a:solidFill>
                <a:srgbClr val="1F497D">
                  <a:tint val="7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ránsito y transporte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6 CuadroTexto"/>
          <p:cNvSpPr txBox="1">
            <a:spLocks noChangeArrowheads="1"/>
          </p:cNvSpPr>
          <p:nvPr/>
        </p:nvSpPr>
        <p:spPr bwMode="auto">
          <a:xfrm rot="16200000">
            <a:off x="7142163" y="3714750"/>
            <a:ext cx="37274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CO" sz="1200" dirty="0" smtClean="0">
                <a:solidFill>
                  <a:srgbClr val="C2C2C2"/>
                </a:solidFill>
              </a:rPr>
              <a:t>Todos los derechos reservados para XM S.A. E.S.P.</a:t>
            </a:r>
          </a:p>
        </p:txBody>
      </p:sp>
      <p:sp>
        <p:nvSpPr>
          <p:cNvPr id="3" name="11 Marcador de texto"/>
          <p:cNvSpPr>
            <a:spLocks noGrp="1"/>
          </p:cNvSpPr>
          <p:nvPr>
            <p:ph type="body" sz="quarter" idx="10"/>
          </p:nvPr>
        </p:nvSpPr>
        <p:spPr>
          <a:xfrm>
            <a:off x="323850" y="404813"/>
            <a:ext cx="8424863" cy="647923"/>
          </a:xfrm>
        </p:spPr>
        <p:txBody>
          <a:bodyPr/>
          <a:lstStyle>
            <a:lvl1pPr marL="0" indent="0">
              <a:buFontTx/>
              <a:buNone/>
              <a:defRPr b="1">
                <a:solidFill>
                  <a:schemeClr val="accent4"/>
                </a:solidFill>
              </a:defRPr>
            </a:lvl1pPr>
            <a:lvl2pPr marL="457200" indent="0">
              <a:buFontTx/>
              <a:buNone/>
              <a:defRPr>
                <a:solidFill>
                  <a:schemeClr val="accent4"/>
                </a:solidFill>
              </a:defRPr>
            </a:lvl2pPr>
            <a:lvl3pPr>
              <a:defRPr>
                <a:solidFill>
                  <a:schemeClr val="accent5">
                    <a:lumMod val="75000"/>
                  </a:schemeClr>
                </a:solidFill>
              </a:defRPr>
            </a:lvl3pPr>
            <a:lvl4pPr marL="1371600" indent="0">
              <a:buFontTx/>
              <a:buNone/>
              <a:defRPr>
                <a:solidFill>
                  <a:schemeClr val="tx2"/>
                </a:solidFill>
              </a:defRPr>
            </a:lvl4pPr>
            <a:lvl5pPr marL="1828800" indent="0">
              <a:buFontTx/>
              <a:buNone/>
              <a:defRPr sz="1800">
                <a:solidFill>
                  <a:schemeClr val="bg2">
                    <a:lumMod val="25000"/>
                  </a:schemeClr>
                </a:solidFill>
              </a:defRPr>
            </a:lvl5pPr>
          </a:lstStyle>
          <a:p>
            <a:pPr lvl="0"/>
            <a:r>
              <a:rPr lang="es-ES" smtClean="0"/>
              <a:t>Haga clic para modificar el estilo de texto del patrón</a:t>
            </a:r>
          </a:p>
        </p:txBody>
      </p:sp>
      <p:sp>
        <p:nvSpPr>
          <p:cNvPr id="4" name="11 Marcador de texto"/>
          <p:cNvSpPr>
            <a:spLocks noGrp="1"/>
          </p:cNvSpPr>
          <p:nvPr>
            <p:ph type="body" sz="quarter" idx="11"/>
          </p:nvPr>
        </p:nvSpPr>
        <p:spPr>
          <a:xfrm>
            <a:off x="323850" y="1204913"/>
            <a:ext cx="8424863" cy="4456335"/>
          </a:xfrm>
        </p:spPr>
        <p:txBody>
          <a:bodyPr/>
          <a:lstStyle>
            <a:lvl1pPr marL="0" indent="0">
              <a:buFontTx/>
              <a:buNone/>
              <a:defRPr sz="2000" b="0">
                <a:solidFill>
                  <a:schemeClr val="tx2">
                    <a:lumMod val="50000"/>
                  </a:schemeClr>
                </a:solidFill>
              </a:defRPr>
            </a:lvl1pPr>
            <a:lvl2pPr marL="457200" indent="0">
              <a:buFontTx/>
              <a:buNone/>
              <a:defRPr>
                <a:solidFill>
                  <a:schemeClr val="accent4"/>
                </a:solidFill>
              </a:defRPr>
            </a:lvl2pPr>
            <a:lvl3pPr>
              <a:defRPr>
                <a:solidFill>
                  <a:schemeClr val="accent5">
                    <a:lumMod val="75000"/>
                  </a:schemeClr>
                </a:solidFill>
              </a:defRPr>
            </a:lvl3pPr>
            <a:lvl4pPr marL="1371600" indent="0">
              <a:buFontTx/>
              <a:buNone/>
              <a:defRPr>
                <a:solidFill>
                  <a:schemeClr val="tx2"/>
                </a:solidFill>
              </a:defRPr>
            </a:lvl4pPr>
            <a:lvl5pPr marL="1828800" indent="0">
              <a:buFontTx/>
              <a:buNone/>
              <a:defRPr sz="1800">
                <a:solidFill>
                  <a:schemeClr val="bg2">
                    <a:lumMod val="25000"/>
                  </a:schemeClr>
                </a:solidFill>
              </a:defRPr>
            </a:lvl5pPr>
          </a:lstStyle>
          <a:p>
            <a:pPr lvl="0"/>
            <a:r>
              <a:rPr lang="es-ES" smtClean="0"/>
              <a:t>Haga clic para modificar el estilo de texto del patrón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67694CB-4186-48B9-B07D-BF4D37222D95}" type="datetimeFigureOut">
              <a:rPr lang="en-US"/>
              <a:pPr/>
              <a:t>7/17/2012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2FE640-9F15-4A12-94F6-F1153B3437E4}"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4F9834B-E91E-487F-8D1A-00D46B808BFC}" type="datetimeFigureOut">
              <a:rPr lang="en-US"/>
              <a:pPr/>
              <a:t>7/17/2012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2F12AF-3158-4711-9FFE-116BD1C59A91}"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C43AAE1-5490-4FD4-862A-CD054280B8AF}" type="datetimeFigureOut">
              <a:rPr lang="en-US"/>
              <a:pPr/>
              <a:t>7/17/2012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50171A-1884-4A22-BA1C-11CE3D10E51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1772DB9-7269-4FB9-B219-93735B7DB7CA}" type="datetimeFigureOut">
              <a:rPr lang="en-US"/>
              <a:pPr/>
              <a:t>7/17/2012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8B5D37E-A105-479B-9C37-2B25D8E21BDD}"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6909246-4B54-4839-8C27-EA4195259B14}" type="datetimeFigureOut">
              <a:rPr lang="en-US"/>
              <a:pPr/>
              <a:t>7/17/2012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8631F5D-E2E5-4FCC-B614-B186942B6D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MS PGothic" pitchFamily="34" charset="-128"/>
              </a:defRPr>
            </a:lvl1pPr>
          </a:lstStyle>
          <a:p>
            <a:pPr>
              <a:defRPr/>
            </a:pPr>
            <a:fld id="{767B291A-7A57-4D06-B154-A78E5DEFBC2A}" type="datetimeFigureOut">
              <a:rPr lang="en-US"/>
              <a:pPr>
                <a:defRPr/>
              </a:pPr>
              <a:t>7/17/2012</a:t>
            </a:fld>
            <a:endParaRPr lang="en-US" dirty="0"/>
          </a:p>
        </p:txBody>
      </p:sp>
      <p:sp>
        <p:nvSpPr>
          <p:cNvPr id="8"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MS PGothic" pitchFamily="34" charset="-128"/>
              </a:defRPr>
            </a:lvl1pPr>
          </a:lstStyle>
          <a:p>
            <a:pPr>
              <a:defRPr/>
            </a:pPr>
            <a:fld id="{C4134F98-DB10-42A7-A377-8B2486E8DFB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3D4A5A7-11F3-4303-B7A8-DE50AE5F7856}" type="datetimeFigureOut">
              <a:rPr lang="en-US"/>
              <a:pPr/>
              <a:t>7/17/2012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CDFF06F-AD77-4ACB-AC35-088AE7BE92BD}"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2C0F0B7-B8FA-45EB-885D-96430A897420}" type="datetimeFigureOut">
              <a:rPr lang="en-US"/>
              <a:pPr/>
              <a:t>7/17/2012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0AAFD5A-ABEB-4E13-B9D4-3F5477154FF5}"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67284D-B274-48B1-810C-E75FD69E8875}" type="datetimeFigureOut">
              <a:rPr lang="en-US"/>
              <a:pPr/>
              <a:t>7/17/2012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8721F89-37DC-449A-99D4-C6FA486143C5}"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3E9B528-256A-4587-8FED-A585B8B0E829}" type="datetimeFigureOut">
              <a:rPr lang="en-US"/>
              <a:pPr/>
              <a:t>7/17/2012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595D2FD-91D6-44F4-B9AD-3542A160EA98}"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685242-086A-4B75-B73A-1073FD5D278B}" type="datetimeFigureOut">
              <a:rPr lang="en-US"/>
              <a:pPr/>
              <a:t>7/17/2012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2F3D40-3F54-47A9-9DAD-17171B5C3981}"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CC6F7E-CAA1-4FA5-B238-8E0510714262}" type="datetimeFigureOut">
              <a:rPr lang="en-US"/>
              <a:pPr/>
              <a:t>7/17/2012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2EA821-969C-451C-9B8D-F627BB0DA8F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MS PGothic" pitchFamily="34" charset="-128"/>
              </a:defRPr>
            </a:lvl1pPr>
          </a:lstStyle>
          <a:p>
            <a:pPr>
              <a:defRPr/>
            </a:pPr>
            <a:fld id="{828E592F-09D5-402C-9F80-83B4A5751EAE}" type="datetimeFigureOut">
              <a:rPr lang="en-US"/>
              <a:pPr>
                <a:defRPr/>
              </a:pPr>
              <a:t>7/17/2012</a:t>
            </a:fld>
            <a:endParaRPr lang="en-US" dirty="0"/>
          </a:p>
        </p:txBody>
      </p:sp>
      <p:sp>
        <p:nvSpPr>
          <p:cNvPr id="4"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MS PGothic" pitchFamily="34" charset="-128"/>
              </a:defRPr>
            </a:lvl1pPr>
          </a:lstStyle>
          <a:p>
            <a:pPr>
              <a:defRPr/>
            </a:pPr>
            <a:fld id="{DCEBF1CC-ACCE-42D7-9A1F-DBCD28954A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defRPr>
            </a:lvl1pPr>
          </a:lstStyle>
          <a:p>
            <a:pPr>
              <a:defRPr/>
            </a:pPr>
            <a:fld id="{F2BEE36C-9AAB-4DAF-BC19-46091D2DD7C8}" type="datetimeFigureOut">
              <a:rPr lang="en-US"/>
              <a:pPr>
                <a:defRPr/>
              </a:pPr>
              <a:t>7/17/2012</a:t>
            </a:fld>
            <a:endParaRPr lang="en-US" dirty="0"/>
          </a:p>
        </p:txBody>
      </p:sp>
      <p:sp>
        <p:nvSpPr>
          <p:cNvPr id="3"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MS PGothic" pitchFamily="34" charset="-128"/>
              </a:defRPr>
            </a:lvl1pPr>
          </a:lstStyle>
          <a:p>
            <a:pPr>
              <a:defRPr/>
            </a:pPr>
            <a:fld id="{25307787-1176-4870-AEEF-4271E2BCE7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fld id="{2A8AEE34-20E5-48BB-BDCD-830912FB09C5}"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204AC9F3-1CC4-49D4-B564-283F9313E4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defRPr>
            </a:lvl1pPr>
          </a:lstStyle>
          <a:p>
            <a:pPr>
              <a:defRPr/>
            </a:pPr>
            <a:fld id="{6E0E938A-8561-47FA-A1E3-335EB116E5DD}"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S PGothic" pitchFamily="34" charset="-128"/>
              </a:defRPr>
            </a:lvl1pPr>
          </a:lstStyle>
          <a:p>
            <a:pPr>
              <a:defRPr/>
            </a:pPr>
            <a:fld id="{08259DC5-CBCD-4357-8950-AEC8F09A03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microsoft.com/office/2007/relationships/hdphoto" Target="../media/hdphoto1.wdp"/><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ea typeface="+mn-ea"/>
                <a:cs typeface="+mn-cs"/>
              </a:defRPr>
            </a:lvl1pPr>
          </a:lstStyle>
          <a:p>
            <a:pPr>
              <a:defRPr/>
            </a:pPr>
            <a:fld id="{6D2806E3-C518-4555-9D7A-AD522A010356}" type="datetimeFigureOut">
              <a:rPr lang="en-US"/>
              <a:pPr>
                <a:defRPr/>
              </a:pPr>
              <a:t>7/17/2012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ea typeface="+mn-ea"/>
                <a:cs typeface="+mn-cs"/>
              </a:defRPr>
            </a:lvl1pPr>
          </a:lstStyle>
          <a:p>
            <a:pPr>
              <a:defRPr/>
            </a:pPr>
            <a:fld id="{01A85BD4-F96F-4C4C-9E9B-2E453242675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ea typeface="+mn-ea"/>
                <a:cs typeface="+mn-cs"/>
              </a:defRPr>
            </a:lvl1pPr>
          </a:lstStyle>
          <a:p>
            <a:pPr>
              <a:defRPr/>
            </a:pPr>
            <a:fld id="{60D46B9E-E1F2-4DFE-8C75-15906FD8EA9F}" type="datetimeFigureOut">
              <a:rPr lang="en-US"/>
              <a:pPr>
                <a:defRPr/>
              </a:pPr>
              <a:t>7/17/2012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ea typeface="+mn-ea"/>
                <a:cs typeface="+mn-cs"/>
              </a:defRPr>
            </a:lvl1pPr>
          </a:lstStyle>
          <a:p>
            <a:pPr>
              <a:defRPr/>
            </a:pPr>
            <a:fld id="{D187C7CF-1D40-4D32-BDCE-E5A0AD97326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7" name="Rectangle 6"/>
          <p:cNvSpPr/>
          <p:nvPr/>
        </p:nvSpPr>
        <p:spPr>
          <a:xfrm>
            <a:off x="8458200" y="0"/>
            <a:ext cx="6858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0" name="Slide Number Placeholder 4"/>
          <p:cNvSpPr>
            <a:spLocks noGrp="1"/>
          </p:cNvSpPr>
          <p:nvPr>
            <p:ph type="sldNum" sz="quarter" idx="4"/>
          </p:nvPr>
        </p:nvSpPr>
        <p:spPr>
          <a:xfrm>
            <a:off x="8531788" y="5648960"/>
            <a:ext cx="548640" cy="396240"/>
          </a:xfrm>
          <a:prstGeom prst="bracketPair">
            <a:avLst>
              <a:gd name="adj" fmla="val 17949"/>
            </a:avLst>
          </a:prstGeom>
        </p:spPr>
        <p:txBody>
          <a:bodyPr/>
          <a:lstStyle/>
          <a:p>
            <a:pPr fontAlgn="auto">
              <a:spcBef>
                <a:spcPts val="0"/>
              </a:spcBef>
              <a:spcAft>
                <a:spcPts val="0"/>
              </a:spcAft>
            </a:pPr>
            <a:fld id="{911E8957-5754-4C19-A51A-9C104D1A0E08}" type="slidenum">
              <a:rPr lang="en-US">
                <a:solidFill>
                  <a:srgbClr val="292934"/>
                </a:solidFill>
                <a:latin typeface="Calibri"/>
                <a:cs typeface="+mn-cs"/>
              </a:rPr>
              <a:pPr fontAlgn="auto">
                <a:spcBef>
                  <a:spcPts val="0"/>
                </a:spcBef>
                <a:spcAft>
                  <a:spcPts val="0"/>
                </a:spcAft>
              </a:pPr>
              <a:t>‹#›</a:t>
            </a:fld>
            <a:endParaRPr lang="en-US" dirty="0">
              <a:solidFill>
                <a:srgbClr val="292934"/>
              </a:solidFill>
              <a:latin typeface="Calibri"/>
              <a:cs typeface="+mn-cs"/>
            </a:endParaRPr>
          </a:p>
        </p:txBody>
      </p:sp>
      <p:pic>
        <p:nvPicPr>
          <p:cNvPr id="11" name="Picture 10" descr="USTDA_Logo_vector_4C.jpg"/>
          <p:cNvPicPr>
            <a:picLocks noChangeAspect="1"/>
          </p:cNvPicPr>
          <p:nvPr/>
        </p:nvPicPr>
        <p:blipFill rotWithShape="1">
          <a:blip r:embed="rId19" cstate="print">
            <a:alphaModFix amt="13000"/>
            <a:extLst>
              <a:ext uri="{BEBA8EAE-BF5A-486C-A8C5-ECC9F3942E4B}">
                <a14:imgProps xmlns:a14="http://schemas.microsoft.com/office/drawing/2010/main" xmlns="">
                  <a14:imgLayer r:embed="rId20">
                    <a14:imgEffect>
                      <a14:saturation sat="33000"/>
                    </a14:imgEffect>
                  </a14:imgLayer>
                </a14:imgProps>
              </a:ext>
              <a:ext uri="{28A0092B-C50C-407E-A947-70E740481C1C}">
                <a14:useLocalDpi xmlns:a14="http://schemas.microsoft.com/office/drawing/2010/main" xmlns="" val="0"/>
              </a:ext>
            </a:extLst>
          </a:blip>
          <a:srcRect l="22580"/>
          <a:stretch/>
        </p:blipFill>
        <p:spPr>
          <a:xfrm>
            <a:off x="0" y="-76200"/>
            <a:ext cx="5486400" cy="7086600"/>
          </a:xfrm>
          <a:prstGeom prst="rect">
            <a:avLst/>
          </a:prstGeom>
        </p:spPr>
      </p:pic>
      <p:sp>
        <p:nvSpPr>
          <p:cNvPr id="12" name="TextBox 11"/>
          <p:cNvSpPr txBox="1"/>
          <p:nvPr/>
        </p:nvSpPr>
        <p:spPr>
          <a:xfrm>
            <a:off x="0" y="6400800"/>
            <a:ext cx="8458200" cy="369332"/>
          </a:xfrm>
          <a:prstGeom prst="rect">
            <a:avLst/>
          </a:prstGeom>
          <a:noFill/>
        </p:spPr>
        <p:txBody>
          <a:bodyPr wrap="square" rtlCol="0">
            <a:spAutoFit/>
          </a:bodyPr>
          <a:lstStyle/>
          <a:p>
            <a:pPr algn="ctr" fontAlgn="auto">
              <a:spcBef>
                <a:spcPts val="0"/>
              </a:spcBef>
              <a:spcAft>
                <a:spcPts val="0"/>
              </a:spcAft>
            </a:pPr>
            <a:r>
              <a:rPr lang="en-US" dirty="0">
                <a:solidFill>
                  <a:srgbClr val="808DA0">
                    <a:lumMod val="75000"/>
                  </a:srgbClr>
                </a:solidFill>
                <a:latin typeface="Calibri"/>
                <a:cs typeface="+mn-cs"/>
              </a:rPr>
              <a:t>www.ustda.gov</a:t>
            </a:r>
          </a:p>
        </p:txBody>
      </p:sp>
      <p:sp>
        <p:nvSpPr>
          <p:cNvPr id="13" name="Rectangle 12"/>
          <p:cNvSpPr/>
          <p:nvPr/>
        </p:nvSpPr>
        <p:spPr>
          <a:xfrm rot="16200000">
            <a:off x="6743454" y="3204485"/>
            <a:ext cx="4103624" cy="400110"/>
          </a:xfrm>
          <a:prstGeom prst="rect">
            <a:avLst/>
          </a:prstGeom>
        </p:spPr>
        <p:txBody>
          <a:bodyPr wrap="none">
            <a:spAutoFit/>
          </a:bodyPr>
          <a:lstStyle/>
          <a:p>
            <a:pPr fontAlgn="auto">
              <a:spcBef>
                <a:spcPts val="0"/>
              </a:spcBef>
              <a:spcAft>
                <a:spcPts val="0"/>
              </a:spcAft>
            </a:pPr>
            <a:r>
              <a:rPr lang="en-US" sz="2000" b="1" dirty="0">
                <a:solidFill>
                  <a:srgbClr val="AD8F67">
                    <a:lumMod val="40000"/>
                    <a:lumOff val="60000"/>
                  </a:srgbClr>
                </a:solidFill>
                <a:latin typeface="Calibri"/>
                <a:cs typeface="+mn-cs"/>
              </a:rPr>
              <a:t>U.S. Trade and Development Agency </a:t>
            </a: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Lst>
  <p:timing>
    <p:tnLst>
      <p:par>
        <p:cTn id="1" dur="indefinite" restart="never" nodeType="tmRoot"/>
      </p:par>
    </p:tnLst>
  </p:timing>
  <p:txStyles>
    <p:titleStyle>
      <a:lvl1pPr algn="l" defTabSz="914400" rtl="0" eaLnBrk="1" latinLnBrk="0" hangingPunct="1">
        <a:spcBef>
          <a:spcPct val="0"/>
        </a:spcBef>
        <a:buNone/>
        <a:defRPr sz="4000" kern="1200" cap="none" spc="-100" baseline="0">
          <a:ln>
            <a:noFill/>
          </a:ln>
          <a:solidFill>
            <a:schemeClr val="accent4">
              <a:lumMod val="75000"/>
            </a:schemeClr>
          </a:solidFill>
          <a:effectLst/>
          <a:latin typeface="+mj-lt"/>
          <a:ea typeface="+mj-ea"/>
          <a:cs typeface="+mj-cs"/>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chemeClr val="tx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tx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tx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tx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tx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5875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C0E478-BEA3-4EFE-A6A3-122B2D6B3C3B}" type="datetimeFigureOut">
              <a:rPr lang="es-CO">
                <a:solidFill>
                  <a:srgbClr val="1F497D">
                    <a:tint val="75000"/>
                  </a:srgbClr>
                </a:solidFill>
              </a:rPr>
              <a:pPr>
                <a:defRPr/>
              </a:pPr>
              <a:t>17/07/2012</a:t>
            </a:fld>
            <a:endParaRPr lang="es-CO">
              <a:solidFill>
                <a:srgbClr val="1F497D">
                  <a:tint val="75000"/>
                </a:srgb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solidFill>
                <a:srgbClr val="1F497D">
                  <a:tint val="75000"/>
                </a:srgb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42365F-D56A-485C-88A8-C7133BEFEF7A}" type="slidenum">
              <a:rPr lang="es-CO">
                <a:solidFill>
                  <a:srgbClr val="1F497D">
                    <a:tint val="75000"/>
                  </a:srgbClr>
                </a:solidFill>
              </a:rPr>
              <a:pPr>
                <a:defRPr/>
              </a:pPr>
              <a:t>‹#›</a:t>
            </a:fld>
            <a:endParaRPr lang="es-CO">
              <a:solidFill>
                <a:srgbClr val="1F497D">
                  <a:tint val="75000"/>
                </a:srgbClr>
              </a:solidFill>
            </a:endParaRPr>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rgbClr val="434343"/>
          </a:solidFill>
          <a:latin typeface="+mj-lt"/>
          <a:ea typeface="+mj-ea"/>
          <a:cs typeface="+mj-cs"/>
        </a:defRPr>
      </a:lvl1pPr>
      <a:lvl2pPr algn="l" rtl="0" eaLnBrk="0" fontAlgn="base" hangingPunct="0">
        <a:spcBef>
          <a:spcPct val="0"/>
        </a:spcBef>
        <a:spcAft>
          <a:spcPct val="0"/>
        </a:spcAft>
        <a:defRPr sz="3200" b="1">
          <a:solidFill>
            <a:srgbClr val="434343"/>
          </a:solidFill>
          <a:latin typeface="Calibri" pitchFamily="34" charset="0"/>
        </a:defRPr>
      </a:lvl2pPr>
      <a:lvl3pPr algn="l" rtl="0" eaLnBrk="0" fontAlgn="base" hangingPunct="0">
        <a:spcBef>
          <a:spcPct val="0"/>
        </a:spcBef>
        <a:spcAft>
          <a:spcPct val="0"/>
        </a:spcAft>
        <a:defRPr sz="3200" b="1">
          <a:solidFill>
            <a:srgbClr val="434343"/>
          </a:solidFill>
          <a:latin typeface="Calibri" pitchFamily="34" charset="0"/>
        </a:defRPr>
      </a:lvl3pPr>
      <a:lvl4pPr algn="l" rtl="0" eaLnBrk="0" fontAlgn="base" hangingPunct="0">
        <a:spcBef>
          <a:spcPct val="0"/>
        </a:spcBef>
        <a:spcAft>
          <a:spcPct val="0"/>
        </a:spcAft>
        <a:defRPr sz="3200" b="1">
          <a:solidFill>
            <a:srgbClr val="434343"/>
          </a:solidFill>
          <a:latin typeface="Calibri" pitchFamily="34" charset="0"/>
        </a:defRPr>
      </a:lvl4pPr>
      <a:lvl5pPr algn="l" rtl="0" eaLnBrk="0" fontAlgn="base" hangingPunct="0">
        <a:spcBef>
          <a:spcPct val="0"/>
        </a:spcBef>
        <a:spcAft>
          <a:spcPct val="0"/>
        </a:spcAft>
        <a:defRPr sz="3200" b="1">
          <a:solidFill>
            <a:srgbClr val="434343"/>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4D4D4D"/>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4D4D4D"/>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4D4D4D"/>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4D4D4D"/>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E62D1FA-511F-49D7-8744-29BA0E75B04C}" type="datetimeFigureOut">
              <a:rPr lang="en-US" smtClean="0"/>
              <a:pPr/>
              <a:t>7/17/2012</a:t>
            </a:fld>
            <a:endParaRPr lang="en-US"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1A541DB9-0193-4E55-AE5F-29613CF164D2}" type="slidenum">
              <a:rPr lang="en-US" smtClean="0"/>
              <a:pPr/>
              <a:t>‹#›</a:t>
            </a:fld>
            <a:endParaRPr lang="en-US" smtClean="0"/>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hyperlink" Target="http://www.export.gov/" TargetMode="External"/><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hyperlink" Target="http://usbusiness-opportunities-embassybogota.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images.google.com/imgres?imgurl=http://community.iexplore.com/photos/journal_photos/Cartagena.jpg&amp;imgrefurl=http://community.iexplore.com/planning/destinationHome.asp?locationID=15803&amp;h=600&amp;w=800&amp;sz=90&amp;tbnid=moqzNGG3CvBB-M:&amp;tbnh=107&amp;tbnw=143&amp;prev=/images?q=cartagena+++fotos&amp;um=1&amp;start=3&amp;sa=X&amp;oi=images&amp;ct=image&amp;cd=3" TargetMode="External"/><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hyperlink" Target="http://images.google.com.co/imgres?imgurl=http://www.ncimage.com/FRUITS.jpg&amp;imgrefurl=http://www.ncimage.com/FineArts.html&amp;h=1500&amp;w=1198&amp;sz=380&amp;tbnid=JC6JrxQt_fxHUM:&amp;tbnh=150&amp;tbnw=120&amp;prev=/images?q=fruits+++pictures&amp;um=1&amp;start=1&amp;sa=X&amp;oi=images&amp;ct=image&amp;cd=1" TargetMode="External"/><Relationship Id="rId11" Type="http://schemas.openxmlformats.org/officeDocument/2006/relationships/image" Target="../media/image18.jpeg"/><Relationship Id="rId5" Type="http://schemas.openxmlformats.org/officeDocument/2006/relationships/hyperlink" Target="http://www.buyusa.gov/colombia" TargetMode="External"/><Relationship Id="rId10" Type="http://schemas.openxmlformats.org/officeDocument/2006/relationships/hyperlink" Target="http://www.pbase.com/otcho/image/75982903" TargetMode="External"/><Relationship Id="rId4" Type="http://schemas.openxmlformats.org/officeDocument/2006/relationships/hyperlink" Target="mailto:Nicole.desilvis@trade.gov" TargetMode="External"/><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2.xml"/><Relationship Id="rId4" Type="http://schemas.openxmlformats.org/officeDocument/2006/relationships/hyperlink" Target="http://issuu.com/citiesformobility/docs/cfm_emagazine__2012_1?mode=window&amp;viewMode=doublePag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905000"/>
            <a:ext cx="9296400" cy="4267200"/>
          </a:xfrm>
        </p:spPr>
        <p:txBody>
          <a:bodyPr rtlCol="0">
            <a:normAutofit fontScale="47500" lnSpcReduction="20000"/>
          </a:bodyPr>
          <a:lstStyle/>
          <a:p>
            <a:pPr algn="ctr" eaLnBrk="1" fontAlgn="auto" hangingPunct="1">
              <a:spcAft>
                <a:spcPts val="0"/>
              </a:spcAft>
              <a:buFont typeface="Arial" pitchFamily="34" charset="0"/>
              <a:buNone/>
              <a:defRPr/>
            </a:pPr>
            <a:r>
              <a:rPr lang="en-US" sz="13000" b="1" dirty="0" smtClean="0"/>
              <a:t>Virtual Trade Mission </a:t>
            </a:r>
          </a:p>
          <a:p>
            <a:pPr algn="ctr" eaLnBrk="1" fontAlgn="auto" hangingPunct="1">
              <a:spcAft>
                <a:spcPts val="0"/>
              </a:spcAft>
              <a:buFont typeface="Arial" pitchFamily="34" charset="0"/>
              <a:buNone/>
              <a:defRPr/>
            </a:pPr>
            <a:r>
              <a:rPr lang="en-US" sz="13000" b="1" dirty="0" smtClean="0"/>
              <a:t>to </a:t>
            </a:r>
          </a:p>
          <a:p>
            <a:pPr algn="ctr" eaLnBrk="1" fontAlgn="auto" hangingPunct="1">
              <a:spcAft>
                <a:spcPts val="0"/>
              </a:spcAft>
              <a:buFont typeface="Arial" pitchFamily="34" charset="0"/>
              <a:buNone/>
              <a:defRPr/>
            </a:pPr>
            <a:r>
              <a:rPr lang="en-US" sz="13000" b="1" dirty="0" smtClean="0"/>
              <a:t>Colombia</a:t>
            </a:r>
          </a:p>
          <a:p>
            <a:pPr algn="ctr" eaLnBrk="1" fontAlgn="auto" hangingPunct="1">
              <a:spcAft>
                <a:spcPts val="0"/>
              </a:spcAft>
              <a:buFont typeface="Arial" pitchFamily="34" charset="0"/>
              <a:buNone/>
              <a:defRPr/>
            </a:pPr>
            <a:endParaRPr lang="en-US" sz="8000" b="1" dirty="0" smtClean="0"/>
          </a:p>
          <a:p>
            <a:pPr algn="ctr" eaLnBrk="1" fontAlgn="auto" hangingPunct="1">
              <a:spcAft>
                <a:spcPts val="0"/>
              </a:spcAft>
              <a:buFont typeface="Arial" pitchFamily="34" charset="0"/>
              <a:buNone/>
              <a:defRPr/>
            </a:pPr>
            <a:r>
              <a:rPr lang="en-US" sz="5400" b="1" dirty="0" smtClean="0"/>
              <a:t>July 19, 2012</a:t>
            </a:r>
          </a:p>
          <a:p>
            <a:pPr algn="ctr" eaLnBrk="1" fontAlgn="auto" hangingPunct="1">
              <a:spcAft>
                <a:spcPts val="0"/>
              </a:spcAft>
              <a:buFont typeface="Arial" pitchFamily="34" charset="0"/>
              <a:buNone/>
              <a:defRPr/>
            </a:pPr>
            <a:r>
              <a:rPr lang="en-US" sz="5400" b="1" dirty="0" smtClean="0"/>
              <a:t>2:00 – 3:30 PM EST</a:t>
            </a:r>
          </a:p>
          <a:p>
            <a:pPr algn="ctr" eaLnBrk="1" fontAlgn="auto" hangingPunct="1">
              <a:spcAft>
                <a:spcPts val="0"/>
              </a:spcAft>
              <a:buFont typeface="Arial" pitchFamily="34" charset="0"/>
              <a:buNone/>
              <a:defRPr/>
            </a:pPr>
            <a:endParaRPr lang="en-US" b="1" dirty="0" smtClean="0"/>
          </a:p>
          <a:p>
            <a:pPr algn="ct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None/>
              <a:defRPr/>
            </a:pPr>
            <a:endParaRPr lang="en-US" sz="3500" dirty="0" smtClean="0"/>
          </a:p>
          <a:p>
            <a:pPr eaLnBrk="1" fontAlgn="auto" hangingPunct="1">
              <a:spcAft>
                <a:spcPts val="0"/>
              </a:spcAft>
              <a:buFont typeface="Arial" pitchFamily="34" charset="0"/>
              <a:buNone/>
              <a:defRPr/>
            </a:pPr>
            <a:endParaRPr lang="en-US" sz="3500" b="1" dirty="0" smtClean="0"/>
          </a:p>
          <a:p>
            <a:pPr eaLnBrk="1" fontAlgn="auto" hangingPunct="1">
              <a:spcAft>
                <a:spcPts val="0"/>
              </a:spcAft>
              <a:buFont typeface="Arial" pitchFamily="34" charset="0"/>
              <a:buNone/>
              <a:defRPr/>
            </a:pPr>
            <a:endParaRPr lang="en-US" dirty="0" smtClean="0"/>
          </a:p>
        </p:txBody>
      </p:sp>
      <p:pic>
        <p:nvPicPr>
          <p:cNvPr id="62467" name="Picture 2"/>
          <p:cNvPicPr>
            <a:picLocks noChangeAspect="1" noChangeArrowheads="1"/>
          </p:cNvPicPr>
          <p:nvPr/>
        </p:nvPicPr>
        <p:blipFill>
          <a:blip r:embed="rId2" cstate="print"/>
          <a:srcRect/>
          <a:stretch>
            <a:fillRect/>
          </a:stretch>
        </p:blipFill>
        <p:spPr bwMode="auto">
          <a:xfrm>
            <a:off x="228600" y="152400"/>
            <a:ext cx="86010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kumimoji="1" lang="en-US" sz="3600" smtClean="0">
                <a:latin typeface="Trebuchet MS" pitchFamily="34" charset="0"/>
              </a:rPr>
              <a:t>Market Trends:</a:t>
            </a:r>
            <a:r>
              <a:rPr kumimoji="1" lang="en-US" sz="3600" smtClean="0">
                <a:effectLst>
                  <a:outerShdw blurRad="38100" dist="38100" dir="2700000" algn="tl">
                    <a:srgbClr val="C0C0C0"/>
                  </a:outerShdw>
                </a:effectLst>
                <a:latin typeface="Trebuchet MS" pitchFamily="34" charset="0"/>
              </a:rPr>
              <a:t> </a:t>
            </a:r>
            <a:br>
              <a:rPr kumimoji="1" lang="en-US" sz="3600" smtClean="0">
                <a:effectLst>
                  <a:outerShdw blurRad="38100" dist="38100" dir="2700000" algn="tl">
                    <a:srgbClr val="C0C0C0"/>
                  </a:outerShdw>
                </a:effectLst>
                <a:latin typeface="Trebuchet MS" pitchFamily="34" charset="0"/>
              </a:rPr>
            </a:br>
            <a:r>
              <a:rPr kumimoji="1" lang="en-US" sz="3600" smtClean="0">
                <a:effectLst>
                  <a:outerShdw blurRad="38100" dist="38100" dir="2700000" algn="tl">
                    <a:srgbClr val="C0C0C0"/>
                  </a:outerShdw>
                </a:effectLst>
                <a:latin typeface="Trebuchet MS" pitchFamily="34" charset="0"/>
              </a:rPr>
              <a:t>U.S. Colombia FTA </a:t>
            </a:r>
            <a:endParaRPr lang="es-CO" sz="3600" smtClean="0"/>
          </a:p>
        </p:txBody>
      </p:sp>
      <p:sp>
        <p:nvSpPr>
          <p:cNvPr id="9219" name="Content Placeholder 2"/>
          <p:cNvSpPr>
            <a:spLocks noGrp="1"/>
          </p:cNvSpPr>
          <p:nvPr>
            <p:ph idx="1"/>
          </p:nvPr>
        </p:nvSpPr>
        <p:spPr/>
        <p:txBody>
          <a:bodyPr/>
          <a:lstStyle/>
          <a:p>
            <a:pPr eaLnBrk="1" hangingPunct="1"/>
            <a:r>
              <a:rPr lang="en-US" sz="2300" smtClean="0">
                <a:latin typeface="Trebuchet MS" pitchFamily="34" charset="0"/>
              </a:rPr>
              <a:t>Currently U.S. auto parts face a 17.4% tariff, building products face a 13.2% tariff and consumers goods face a </a:t>
            </a:r>
            <a:r>
              <a:rPr lang="es-CO" sz="2300" smtClean="0">
                <a:latin typeface="Trebuchet MS" pitchFamily="34" charset="0"/>
              </a:rPr>
              <a:t>15% tariff.</a:t>
            </a:r>
          </a:p>
          <a:p>
            <a:pPr eaLnBrk="1" hangingPunct="1"/>
            <a:r>
              <a:rPr lang="es-CO" sz="2300" smtClean="0">
                <a:latin typeface="Trebuchet MS" pitchFamily="34" charset="0"/>
              </a:rPr>
              <a:t>Non-tariff barriers to trade are progressively eliminated</a:t>
            </a:r>
            <a:r>
              <a:rPr lang="en-US" sz="2300" smtClean="0">
                <a:latin typeface="Trebuchet MS" pitchFamily="34" charset="0"/>
              </a:rPr>
              <a:t>	as FTA enters into force.</a:t>
            </a:r>
          </a:p>
          <a:p>
            <a:pPr eaLnBrk="1" hangingPunct="1"/>
            <a:r>
              <a:rPr lang="es-CO" sz="2300" smtClean="0">
                <a:latin typeface="Trebuchet MS" pitchFamily="34" charset="0"/>
              </a:rPr>
              <a:t>99% of qualifying industrial and textile goods will become duty free.</a:t>
            </a:r>
          </a:p>
          <a:p>
            <a:pPr eaLnBrk="1" hangingPunct="1"/>
            <a:r>
              <a:rPr lang="es-CO" sz="2300" smtClean="0">
                <a:latin typeface="Trebuchet MS" pitchFamily="34" charset="0"/>
              </a:rPr>
              <a:t>Most remaining tariffs will </a:t>
            </a:r>
            <a:r>
              <a:rPr lang="en-US" sz="2300" smtClean="0">
                <a:latin typeface="Trebuchet MS" pitchFamily="34" charset="0"/>
              </a:rPr>
              <a:t>be phased out 15 years.</a:t>
            </a:r>
          </a:p>
          <a:p>
            <a:pPr eaLnBrk="1" hangingPunct="1"/>
            <a:r>
              <a:rPr lang="es-CO" sz="2300" smtClean="0">
                <a:latin typeface="Trebuchet MS" pitchFamily="34" charset="0"/>
              </a:rPr>
              <a:t>89% of Agricultural goods will become duty free.</a:t>
            </a:r>
          </a:p>
          <a:p>
            <a:pPr eaLnBrk="1" hangingPunct="1"/>
            <a:r>
              <a:rPr lang="es-CO" sz="2300" smtClean="0">
                <a:latin typeface="Trebuchet MS" pitchFamily="34" charset="0"/>
              </a:rPr>
              <a:t>Largely complementary economies (grains vs. tropical fruits; textiles vs. apparel).</a:t>
            </a: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a:solidFill>
                  <a:prstClr val="black">
                    <a:tint val="75000"/>
                  </a:prstClr>
                </a:solidFill>
                <a:latin typeface="Calibri"/>
              </a:rPr>
              <a:t>U.S. Department of Commerce  International Trade Administration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kumimoji="1" lang="en-US" sz="4000" smtClean="0">
                <a:latin typeface="Trebuchet MS" pitchFamily="34" charset="0"/>
              </a:rPr>
              <a:t>Market Trends:</a:t>
            </a:r>
            <a:r>
              <a:rPr kumimoji="1" lang="en-US" sz="4000" smtClean="0">
                <a:effectLst>
                  <a:outerShdw blurRad="38100" dist="38100" dir="2700000" algn="tl">
                    <a:srgbClr val="C0C0C0"/>
                  </a:outerShdw>
                </a:effectLst>
                <a:latin typeface="Trebuchet MS" pitchFamily="34" charset="0"/>
              </a:rPr>
              <a:t/>
            </a:r>
            <a:br>
              <a:rPr kumimoji="1" lang="en-US" sz="4000" smtClean="0">
                <a:effectLst>
                  <a:outerShdw blurRad="38100" dist="38100" dir="2700000" algn="tl">
                    <a:srgbClr val="C0C0C0"/>
                  </a:outerShdw>
                </a:effectLst>
                <a:latin typeface="Trebuchet MS" pitchFamily="34" charset="0"/>
              </a:rPr>
            </a:br>
            <a:r>
              <a:rPr kumimoji="1" lang="en-US" sz="4000" smtClean="0">
                <a:effectLst>
                  <a:outerShdw blurRad="38100" dist="38100" dir="2700000" algn="tl">
                    <a:srgbClr val="C0C0C0"/>
                  </a:outerShdw>
                </a:effectLst>
                <a:latin typeface="Trebuchet MS" pitchFamily="34" charset="0"/>
              </a:rPr>
              <a:t>U.S.-Colombia FTA</a:t>
            </a:r>
            <a:endParaRPr lang="en-US" sz="4000" smtClean="0"/>
          </a:p>
        </p:txBody>
      </p:sp>
      <p:sp>
        <p:nvSpPr>
          <p:cNvPr id="10243" name="Content Placeholder 2"/>
          <p:cNvSpPr>
            <a:spLocks noGrp="1"/>
          </p:cNvSpPr>
          <p:nvPr>
            <p:ph idx="1"/>
          </p:nvPr>
        </p:nvSpPr>
        <p:spPr>
          <a:xfrm>
            <a:off x="685800" y="2057400"/>
            <a:ext cx="7772400" cy="4038600"/>
          </a:xfrm>
        </p:spPr>
        <p:txBody>
          <a:bodyPr/>
          <a:lstStyle/>
          <a:p>
            <a:pPr eaLnBrk="1" hangingPunct="1"/>
            <a:r>
              <a:rPr lang="en-US" sz="2400" smtClean="0">
                <a:latin typeface="Trebuchet MS" pitchFamily="34" charset="0"/>
              </a:rPr>
              <a:t>76% of sales from US to Colombia consists of:</a:t>
            </a:r>
          </a:p>
          <a:p>
            <a:pPr lvl="1" eaLnBrk="1" hangingPunct="1"/>
            <a:r>
              <a:rPr lang="en-US" sz="2400" smtClean="0">
                <a:latin typeface="Trebuchet MS" pitchFamily="34" charset="0"/>
              </a:rPr>
              <a:t> 	Machines and mechanical equipment </a:t>
            </a:r>
          </a:p>
          <a:p>
            <a:pPr lvl="1" eaLnBrk="1" hangingPunct="1"/>
            <a:r>
              <a:rPr lang="en-US" sz="2400" smtClean="0">
                <a:latin typeface="Trebuchet MS" pitchFamily="34" charset="0"/>
              </a:rPr>
              <a:t> 	Organic Chemicals</a:t>
            </a:r>
          </a:p>
          <a:p>
            <a:pPr lvl="1" eaLnBrk="1" hangingPunct="1"/>
            <a:r>
              <a:rPr lang="en-US" sz="2400" smtClean="0">
                <a:solidFill>
                  <a:srgbClr val="FF0000"/>
                </a:solidFill>
                <a:latin typeface="Trebuchet MS" pitchFamily="34" charset="0"/>
              </a:rPr>
              <a:t> 	Transport Equipment</a:t>
            </a:r>
          </a:p>
          <a:p>
            <a:pPr lvl="1" eaLnBrk="1" hangingPunct="1"/>
            <a:r>
              <a:rPr lang="en-US" sz="2400" smtClean="0">
                <a:latin typeface="Trebuchet MS" pitchFamily="34" charset="0"/>
              </a:rPr>
              <a:t> 	Minerals &amp; Fuels</a:t>
            </a:r>
          </a:p>
          <a:p>
            <a:pPr lvl="1" eaLnBrk="1" hangingPunct="1"/>
            <a:r>
              <a:rPr lang="en-US" sz="2400" smtClean="0">
                <a:latin typeface="Trebuchet MS" pitchFamily="34" charset="0"/>
              </a:rPr>
              <a:t> 	Plastics and machinery</a:t>
            </a:r>
          </a:p>
          <a:p>
            <a:pPr lvl="1" eaLnBrk="1" hangingPunct="1"/>
            <a:r>
              <a:rPr lang="en-US" sz="2400" smtClean="0">
                <a:latin typeface="Trebuchet MS" pitchFamily="34" charset="0"/>
              </a:rPr>
              <a:t> 	Electrical machinery</a:t>
            </a:r>
          </a:p>
          <a:p>
            <a:pPr lvl="1" eaLnBrk="1" hangingPunct="1"/>
            <a:r>
              <a:rPr lang="en-US" sz="2400" smtClean="0">
                <a:latin typeface="Trebuchet MS" pitchFamily="34" charset="0"/>
              </a:rPr>
              <a:t> 	Agro industrial</a:t>
            </a:r>
            <a:endParaRPr lang="en-US" smtClean="0"/>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a:solidFill>
                  <a:prstClr val="black">
                    <a:tint val="75000"/>
                  </a:prstClr>
                </a:solidFill>
                <a:latin typeface="Calibri"/>
              </a:rPr>
              <a:t>U.S. Department of Commerce  International Trade Administration</a:t>
            </a:r>
          </a:p>
        </p:txBody>
      </p:sp>
      <p:pic>
        <p:nvPicPr>
          <p:cNvPr id="10245" name="Picture 4"/>
          <p:cNvPicPr>
            <a:picLocks noChangeAspect="1" noChangeArrowheads="1"/>
          </p:cNvPicPr>
          <p:nvPr/>
        </p:nvPicPr>
        <p:blipFill>
          <a:blip r:embed="rId3" cstate="print"/>
          <a:srcRect/>
          <a:stretch>
            <a:fillRect/>
          </a:stretch>
        </p:blipFill>
        <p:spPr bwMode="auto">
          <a:xfrm>
            <a:off x="228600" y="304800"/>
            <a:ext cx="1146175" cy="1219200"/>
          </a:xfrm>
          <a:prstGeom prst="rect">
            <a:avLst/>
          </a:prstGeom>
          <a:noFill/>
          <a:ln w="9525">
            <a:noFill/>
            <a:miter lim="800000"/>
            <a:headEnd/>
            <a:tailEnd/>
          </a:ln>
        </p:spPr>
      </p:pic>
      <p:pic>
        <p:nvPicPr>
          <p:cNvPr id="10246" name="Picture 6" descr="http://brianallmerradionetwork.files.wordpress.com/2011/10/us-colombia-fta-image1.jpg"/>
          <p:cNvPicPr>
            <a:picLocks noChangeAspect="1" noChangeArrowheads="1"/>
          </p:cNvPicPr>
          <p:nvPr/>
        </p:nvPicPr>
        <p:blipFill>
          <a:blip r:embed="rId4" cstate="print"/>
          <a:srcRect/>
          <a:stretch>
            <a:fillRect/>
          </a:stretch>
        </p:blipFill>
        <p:spPr bwMode="auto">
          <a:xfrm>
            <a:off x="4953000" y="3048000"/>
            <a:ext cx="33369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kumimoji="1" lang="en-US" sz="3600" smtClean="0">
                <a:latin typeface="Trebuchet MS" pitchFamily="34" charset="0"/>
              </a:rPr>
              <a:t>Market Trends:</a:t>
            </a:r>
            <a:r>
              <a:rPr kumimoji="1" lang="en-US" sz="3600" smtClean="0">
                <a:effectLst>
                  <a:outerShdw blurRad="38100" dist="38100" dir="2700000" algn="tl">
                    <a:srgbClr val="C0C0C0"/>
                  </a:outerShdw>
                </a:effectLst>
                <a:latin typeface="Trebuchet MS" pitchFamily="34" charset="0"/>
              </a:rPr>
              <a:t/>
            </a:r>
            <a:br>
              <a:rPr kumimoji="1" lang="en-US" sz="3600" smtClean="0">
                <a:effectLst>
                  <a:outerShdw blurRad="38100" dist="38100" dir="2700000" algn="tl">
                    <a:srgbClr val="C0C0C0"/>
                  </a:outerShdw>
                </a:effectLst>
                <a:latin typeface="Trebuchet MS" pitchFamily="34" charset="0"/>
              </a:rPr>
            </a:br>
            <a:r>
              <a:rPr kumimoji="1" lang="en-US" sz="3600" smtClean="0">
                <a:effectLst>
                  <a:outerShdw blurRad="38100" dist="38100" dir="2700000" algn="tl">
                    <a:srgbClr val="C0C0C0"/>
                  </a:outerShdw>
                </a:effectLst>
                <a:latin typeface="Trebuchet MS" pitchFamily="34" charset="0"/>
              </a:rPr>
              <a:t>U.S.-Colombia FTA</a:t>
            </a:r>
            <a:endParaRPr lang="en-US" sz="3600" smtClean="0"/>
          </a:p>
        </p:txBody>
      </p:sp>
      <p:sp>
        <p:nvSpPr>
          <p:cNvPr id="11267" name="Content Placeholder 2"/>
          <p:cNvSpPr>
            <a:spLocks noGrp="1"/>
          </p:cNvSpPr>
          <p:nvPr>
            <p:ph idx="1"/>
          </p:nvPr>
        </p:nvSpPr>
        <p:spPr>
          <a:xfrm>
            <a:off x="685800" y="2057400"/>
            <a:ext cx="7772400" cy="4038600"/>
          </a:xfrm>
        </p:spPr>
        <p:txBody>
          <a:bodyPr/>
          <a:lstStyle/>
          <a:p>
            <a:pPr eaLnBrk="1" hangingPunct="1"/>
            <a:r>
              <a:rPr lang="en-US" sz="2400" smtClean="0">
                <a:latin typeface="Trebuchet MS" pitchFamily="34" charset="0"/>
              </a:rPr>
              <a:t>Liberalization of products in key sectors such as:</a:t>
            </a:r>
          </a:p>
          <a:p>
            <a:pPr lvl="1" eaLnBrk="1" hangingPunct="1"/>
            <a:r>
              <a:rPr lang="en-US" sz="2400" smtClean="0">
                <a:latin typeface="Trebuchet MS" pitchFamily="34" charset="0"/>
              </a:rPr>
              <a:t> 	Construction Equipment/Building Products</a:t>
            </a:r>
          </a:p>
          <a:p>
            <a:pPr lvl="1" eaLnBrk="1" hangingPunct="1"/>
            <a:r>
              <a:rPr lang="en-US" sz="2400" smtClean="0">
                <a:latin typeface="Trebuchet MS" pitchFamily="34" charset="0"/>
              </a:rPr>
              <a:t> 	Aircrafts and parts</a:t>
            </a:r>
          </a:p>
          <a:p>
            <a:pPr lvl="1" eaLnBrk="1" hangingPunct="1"/>
            <a:r>
              <a:rPr lang="en-US" sz="2400" smtClean="0">
                <a:latin typeface="Trebuchet MS" pitchFamily="34" charset="0"/>
              </a:rPr>
              <a:t> 	Fertilizers</a:t>
            </a:r>
          </a:p>
          <a:p>
            <a:pPr lvl="1" eaLnBrk="1" hangingPunct="1"/>
            <a:r>
              <a:rPr lang="en-US" sz="2400" smtClean="0">
                <a:latin typeface="Trebuchet MS" pitchFamily="34" charset="0"/>
              </a:rPr>
              <a:t> 	Agrochemicals</a:t>
            </a:r>
          </a:p>
          <a:p>
            <a:pPr lvl="1" eaLnBrk="1" hangingPunct="1"/>
            <a:r>
              <a:rPr lang="en-US" sz="2400" smtClean="0">
                <a:latin typeface="Trebuchet MS" pitchFamily="34" charset="0"/>
              </a:rPr>
              <a:t> 	Wood</a:t>
            </a:r>
          </a:p>
          <a:p>
            <a:pPr lvl="1" eaLnBrk="1" hangingPunct="1"/>
            <a:r>
              <a:rPr lang="en-US" sz="2400" smtClean="0">
                <a:latin typeface="Trebuchet MS" pitchFamily="34" charset="0"/>
              </a:rPr>
              <a:t> 	IT</a:t>
            </a:r>
          </a:p>
          <a:p>
            <a:pPr lvl="1" eaLnBrk="1" hangingPunct="1"/>
            <a:r>
              <a:rPr lang="en-US" sz="2400" smtClean="0">
                <a:latin typeface="Trebuchet MS" pitchFamily="34" charset="0"/>
              </a:rPr>
              <a:t> 	Medical and scientific equipment</a:t>
            </a:r>
          </a:p>
          <a:p>
            <a:pPr eaLnBrk="1" hangingPunct="1"/>
            <a:r>
              <a:rPr lang="en-US" sz="2400" smtClean="0">
                <a:latin typeface="Trebuchet MS" pitchFamily="34" charset="0"/>
              </a:rPr>
              <a:t> 	Improved access to financial services</a:t>
            </a:r>
          </a:p>
          <a:p>
            <a:pPr eaLnBrk="1" hangingPunct="1"/>
            <a:endParaRPr lang="en-US" smtClean="0"/>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a:solidFill>
                  <a:prstClr val="black">
                    <a:tint val="75000"/>
                  </a:prstClr>
                </a:solidFill>
                <a:latin typeface="Calibri"/>
              </a:rPr>
              <a:t>U.S. Department of Commerce  International Trade Administration</a:t>
            </a:r>
          </a:p>
        </p:txBody>
      </p:sp>
      <p:pic>
        <p:nvPicPr>
          <p:cNvPr id="11269" name="Picture 4"/>
          <p:cNvPicPr>
            <a:picLocks noChangeAspect="1" noChangeArrowheads="1"/>
          </p:cNvPicPr>
          <p:nvPr/>
        </p:nvPicPr>
        <p:blipFill>
          <a:blip r:embed="rId2" cstate="print"/>
          <a:srcRect/>
          <a:stretch>
            <a:fillRect/>
          </a:stretch>
        </p:blipFill>
        <p:spPr bwMode="auto">
          <a:xfrm>
            <a:off x="228600" y="304800"/>
            <a:ext cx="11461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rtlCol="0"/>
          <a:lstStyle/>
          <a:p>
            <a:pPr fontAlgn="auto">
              <a:spcBef>
                <a:spcPts val="0"/>
              </a:spcBef>
              <a:spcAft>
                <a:spcPts val="0"/>
              </a:spcAft>
              <a:defRPr/>
            </a:pPr>
            <a:r>
              <a:rPr lang="en-US">
                <a:solidFill>
                  <a:prstClr val="black">
                    <a:tint val="75000"/>
                  </a:prstClr>
                </a:solidFill>
                <a:latin typeface="Calibri"/>
              </a:rPr>
              <a:t>U.S. Department of Commerce  International Trade Administration</a:t>
            </a:r>
          </a:p>
        </p:txBody>
      </p:sp>
      <p:sp>
        <p:nvSpPr>
          <p:cNvPr id="33795" name="Rectangle 2"/>
          <p:cNvSpPr>
            <a:spLocks noGrp="1" noChangeArrowheads="1"/>
          </p:cNvSpPr>
          <p:nvPr>
            <p:ph type="title"/>
          </p:nvPr>
        </p:nvSpPr>
        <p:spPr>
          <a:xfrm>
            <a:off x="914400" y="152400"/>
            <a:ext cx="7772400" cy="1143000"/>
          </a:xfrm>
        </p:spPr>
        <p:txBody>
          <a:bodyPr rtlCol="0">
            <a:normAutofit fontScale="90000"/>
          </a:bodyPr>
          <a:lstStyle/>
          <a:p>
            <a:pPr eaLnBrk="1" fontAlgn="auto" hangingPunct="1">
              <a:spcAft>
                <a:spcPts val="0"/>
              </a:spcAft>
              <a:defRPr/>
            </a:pPr>
            <a:r>
              <a:rPr lang="en-US" sz="4000" b="1" dirty="0" smtClean="0">
                <a:latin typeface="Trebuchet MS" pitchFamily="34" charset="0"/>
              </a:rPr>
              <a:t>Market Practices</a:t>
            </a:r>
            <a:br>
              <a:rPr lang="en-US" sz="4000" b="1" dirty="0" smtClean="0">
                <a:latin typeface="Trebuchet MS" pitchFamily="34" charset="0"/>
              </a:rPr>
            </a:br>
            <a:r>
              <a:rPr lang="en-US" sz="4000" b="1" dirty="0" smtClean="0">
                <a:latin typeface="Trebuchet MS" pitchFamily="34" charset="0"/>
              </a:rPr>
              <a:t>Tips for Success in Colombia</a:t>
            </a:r>
            <a:r>
              <a:rPr lang="en-US" sz="4000" b="1" dirty="0" smtClean="0">
                <a:effectLst>
                  <a:outerShdw blurRad="38100" dist="38100" dir="2700000" algn="tl">
                    <a:srgbClr val="000000">
                      <a:alpha val="43137"/>
                    </a:srgbClr>
                  </a:outerShdw>
                </a:effectLst>
                <a:latin typeface="Trebuchet MS" pitchFamily="34" charset="0"/>
              </a:rPr>
              <a:t> </a:t>
            </a:r>
          </a:p>
        </p:txBody>
      </p:sp>
      <p:sp>
        <p:nvSpPr>
          <p:cNvPr id="12292" name="Rectangle 3"/>
          <p:cNvSpPr>
            <a:spLocks noGrp="1" noChangeArrowheads="1"/>
          </p:cNvSpPr>
          <p:nvPr>
            <p:ph type="body" idx="1"/>
          </p:nvPr>
        </p:nvSpPr>
        <p:spPr>
          <a:xfrm>
            <a:off x="304800" y="1524000"/>
            <a:ext cx="8458200" cy="4419600"/>
          </a:xfrm>
        </p:spPr>
        <p:txBody>
          <a:bodyPr/>
          <a:lstStyle/>
          <a:p>
            <a:pPr eaLnBrk="1" hangingPunct="1"/>
            <a:endParaRPr lang="en-US" sz="2800" smtClean="0">
              <a:hlinkClick r:id="rId3"/>
            </a:endParaRPr>
          </a:p>
          <a:p>
            <a:pPr eaLnBrk="1" hangingPunct="1"/>
            <a:r>
              <a:rPr lang="en-US" sz="2800" smtClean="0">
                <a:hlinkClick r:id="rId3"/>
              </a:rPr>
              <a:t>www.export.gov</a:t>
            </a:r>
            <a:endParaRPr lang="en-US" sz="2800" smtClean="0"/>
          </a:p>
          <a:p>
            <a:pPr eaLnBrk="1" hangingPunct="1"/>
            <a:endParaRPr lang="en-US" sz="2800" smtClean="0"/>
          </a:p>
          <a:p>
            <a:pPr eaLnBrk="1" hangingPunct="1"/>
            <a:r>
              <a:rPr lang="en-US" sz="2800" smtClean="0">
                <a:hlinkClick r:id="rId4"/>
              </a:rPr>
              <a:t>http://usbusiness-opportunities-embassybogota.com/</a:t>
            </a:r>
            <a:endParaRPr lang="en-US" sz="2800" smtClean="0"/>
          </a:p>
          <a:p>
            <a:pPr eaLnBrk="1" hangingPunct="1"/>
            <a:endParaRPr lang="en-US" sz="2800" smtClean="0"/>
          </a:p>
          <a:p>
            <a:pPr eaLnBrk="1" hangingPunct="1"/>
            <a:r>
              <a:rPr lang="en-US" sz="2800" smtClean="0"/>
              <a:t>USDOC FTA tool: An easy to use tool to find out what tariffs are:  http://export.gov/fta/ftatarifftool  </a:t>
            </a:r>
          </a:p>
        </p:txBody>
      </p:sp>
      <p:pic>
        <p:nvPicPr>
          <p:cNvPr id="12293" name="Picture 4"/>
          <p:cNvPicPr>
            <a:picLocks noChangeAspect="1" noChangeArrowheads="1"/>
          </p:cNvPicPr>
          <p:nvPr/>
        </p:nvPicPr>
        <p:blipFill>
          <a:blip r:embed="rId5" cstate="print"/>
          <a:srcRect/>
          <a:stretch>
            <a:fillRect/>
          </a:stretch>
        </p:blipFill>
        <p:spPr bwMode="auto">
          <a:xfrm>
            <a:off x="76200" y="0"/>
            <a:ext cx="11461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2"/>
          <p:cNvSpPr>
            <a:spLocks noGrp="1"/>
          </p:cNvSpPr>
          <p:nvPr>
            <p:ph type="ftr" sz="quarter" idx="11"/>
          </p:nvPr>
        </p:nvSpPr>
        <p:spPr/>
        <p:txBody>
          <a:bodyPr rtlCol="0"/>
          <a:lstStyle/>
          <a:p>
            <a:pPr fontAlgn="auto">
              <a:spcBef>
                <a:spcPts val="0"/>
              </a:spcBef>
              <a:spcAft>
                <a:spcPts val="0"/>
              </a:spcAft>
              <a:defRPr/>
            </a:pPr>
            <a:r>
              <a:rPr lang="en-US">
                <a:solidFill>
                  <a:prstClr val="black">
                    <a:tint val="75000"/>
                  </a:prstClr>
                </a:solidFill>
                <a:latin typeface="Calibri"/>
              </a:rPr>
              <a:t>U.S. Department of Commerce  International Trade Administration</a:t>
            </a:r>
          </a:p>
        </p:txBody>
      </p:sp>
      <p:pic>
        <p:nvPicPr>
          <p:cNvPr id="13315" name="Picture 4"/>
          <p:cNvPicPr>
            <a:picLocks noChangeAspect="1" noChangeArrowheads="1"/>
          </p:cNvPicPr>
          <p:nvPr/>
        </p:nvPicPr>
        <p:blipFill>
          <a:blip r:embed="rId3" cstate="print"/>
          <a:srcRect/>
          <a:stretch>
            <a:fillRect/>
          </a:stretch>
        </p:blipFill>
        <p:spPr bwMode="auto">
          <a:xfrm>
            <a:off x="76200" y="0"/>
            <a:ext cx="1146175" cy="1219200"/>
          </a:xfrm>
          <a:prstGeom prst="rect">
            <a:avLst/>
          </a:prstGeom>
          <a:noFill/>
          <a:ln w="9525">
            <a:noFill/>
            <a:miter lim="800000"/>
            <a:headEnd/>
            <a:tailEnd/>
          </a:ln>
        </p:spPr>
      </p:pic>
      <p:sp>
        <p:nvSpPr>
          <p:cNvPr id="13316" name="Text Box 5"/>
          <p:cNvSpPr txBox="1">
            <a:spLocks noChangeArrowheads="1"/>
          </p:cNvSpPr>
          <p:nvPr/>
        </p:nvSpPr>
        <p:spPr bwMode="auto">
          <a:xfrm>
            <a:off x="228600" y="1322388"/>
            <a:ext cx="5715000" cy="5260975"/>
          </a:xfrm>
          <a:prstGeom prst="rect">
            <a:avLst/>
          </a:prstGeom>
          <a:noFill/>
          <a:ln w="9525">
            <a:noFill/>
            <a:miter lim="800000"/>
            <a:headEnd/>
            <a:tailEnd/>
          </a:ln>
        </p:spPr>
        <p:txBody>
          <a:bodyPr lIns="92075" tIns="46038" rIns="92075" bIns="46038">
            <a:spAutoFit/>
          </a:bodyPr>
          <a:lstStyle/>
          <a:p>
            <a:pPr>
              <a:lnSpc>
                <a:spcPct val="90000"/>
              </a:lnSpc>
              <a:spcBef>
                <a:spcPct val="20000"/>
              </a:spcBef>
              <a:buSzPct val="85000"/>
            </a:pPr>
            <a:r>
              <a:rPr lang="en-US" sz="2600" smtClean="0">
                <a:solidFill>
                  <a:prstClr val="black"/>
                </a:solidFill>
                <a:latin typeface="Trebuchet MS" pitchFamily="34" charset="0"/>
              </a:rPr>
              <a:t>Cameron Werker</a:t>
            </a:r>
          </a:p>
          <a:p>
            <a:pPr>
              <a:lnSpc>
                <a:spcPct val="90000"/>
              </a:lnSpc>
              <a:spcBef>
                <a:spcPct val="20000"/>
              </a:spcBef>
              <a:buSzPct val="85000"/>
            </a:pPr>
            <a:r>
              <a:rPr lang="en-US" sz="2600" smtClean="0">
                <a:solidFill>
                  <a:prstClr val="black"/>
                </a:solidFill>
                <a:latin typeface="Trebuchet MS" pitchFamily="34" charset="0"/>
              </a:rPr>
              <a:t>Commercial Counselor</a:t>
            </a:r>
          </a:p>
          <a:p>
            <a:pPr>
              <a:lnSpc>
                <a:spcPct val="90000"/>
              </a:lnSpc>
              <a:spcBef>
                <a:spcPct val="20000"/>
              </a:spcBef>
              <a:buSzPct val="85000"/>
            </a:pPr>
            <a:r>
              <a:rPr lang="en-US" sz="2000" smtClean="0">
                <a:solidFill>
                  <a:prstClr val="black"/>
                </a:solidFill>
                <a:latin typeface="Trebuchet MS" pitchFamily="34" charset="0"/>
              </a:rPr>
              <a:t>Cameron.werker@trade.gov</a:t>
            </a:r>
          </a:p>
          <a:p>
            <a:pPr>
              <a:lnSpc>
                <a:spcPct val="90000"/>
              </a:lnSpc>
              <a:spcBef>
                <a:spcPct val="20000"/>
              </a:spcBef>
              <a:buSzPct val="85000"/>
            </a:pPr>
            <a:endParaRPr lang="en-US" sz="2600" smtClean="0">
              <a:solidFill>
                <a:prstClr val="black"/>
              </a:solidFill>
              <a:latin typeface="Trebuchet MS" pitchFamily="34" charset="0"/>
            </a:endParaRPr>
          </a:p>
          <a:p>
            <a:pPr>
              <a:lnSpc>
                <a:spcPct val="90000"/>
              </a:lnSpc>
              <a:spcBef>
                <a:spcPct val="20000"/>
              </a:spcBef>
              <a:buSzPct val="85000"/>
            </a:pPr>
            <a:r>
              <a:rPr lang="en-US" sz="2600" smtClean="0">
                <a:solidFill>
                  <a:prstClr val="black"/>
                </a:solidFill>
                <a:latin typeface="Trebuchet MS" pitchFamily="34" charset="0"/>
              </a:rPr>
              <a:t>Nicole DeSilvis</a:t>
            </a:r>
          </a:p>
          <a:p>
            <a:pPr>
              <a:lnSpc>
                <a:spcPct val="90000"/>
              </a:lnSpc>
              <a:spcBef>
                <a:spcPct val="20000"/>
              </a:spcBef>
              <a:buSzPct val="85000"/>
            </a:pPr>
            <a:r>
              <a:rPr lang="en-US" sz="2600" smtClean="0">
                <a:solidFill>
                  <a:prstClr val="black"/>
                </a:solidFill>
                <a:latin typeface="Trebuchet MS" pitchFamily="34" charset="0"/>
              </a:rPr>
              <a:t>Commercial Attaché</a:t>
            </a:r>
          </a:p>
          <a:p>
            <a:pPr>
              <a:lnSpc>
                <a:spcPct val="90000"/>
              </a:lnSpc>
              <a:spcBef>
                <a:spcPct val="20000"/>
              </a:spcBef>
              <a:buSzPct val="85000"/>
            </a:pPr>
            <a:r>
              <a:rPr lang="en-US" sz="2000" smtClean="0">
                <a:solidFill>
                  <a:prstClr val="black"/>
                </a:solidFill>
                <a:latin typeface="Trebuchet MS" pitchFamily="34" charset="0"/>
                <a:hlinkClick r:id="rId4"/>
              </a:rPr>
              <a:t>Nicole.desilvis@trade.gov</a:t>
            </a:r>
            <a:endParaRPr lang="en-US" sz="2000" smtClean="0">
              <a:solidFill>
                <a:prstClr val="black"/>
              </a:solidFill>
              <a:latin typeface="Trebuchet MS" pitchFamily="34" charset="0"/>
            </a:endParaRPr>
          </a:p>
          <a:p>
            <a:pPr>
              <a:lnSpc>
                <a:spcPct val="90000"/>
              </a:lnSpc>
              <a:spcBef>
                <a:spcPct val="20000"/>
              </a:spcBef>
              <a:buSzPct val="85000"/>
            </a:pPr>
            <a:endParaRPr lang="en-US" sz="2000" smtClean="0">
              <a:solidFill>
                <a:prstClr val="black"/>
              </a:solidFill>
              <a:latin typeface="Trebuchet MS" pitchFamily="34" charset="0"/>
            </a:endParaRPr>
          </a:p>
          <a:p>
            <a:pPr>
              <a:lnSpc>
                <a:spcPct val="90000"/>
              </a:lnSpc>
              <a:spcBef>
                <a:spcPct val="20000"/>
              </a:spcBef>
              <a:buSzPct val="85000"/>
            </a:pPr>
            <a:r>
              <a:rPr lang="en-US" sz="2000" smtClean="0">
                <a:solidFill>
                  <a:prstClr val="black"/>
                </a:solidFill>
                <a:latin typeface="Trebuchet MS" pitchFamily="34" charset="0"/>
              </a:rPr>
              <a:t>US Commercial Service – Unit 3030</a:t>
            </a:r>
          </a:p>
          <a:p>
            <a:pPr>
              <a:lnSpc>
                <a:spcPct val="90000"/>
              </a:lnSpc>
              <a:spcBef>
                <a:spcPct val="20000"/>
              </a:spcBef>
              <a:buSzPct val="85000"/>
            </a:pPr>
            <a:r>
              <a:rPr lang="en-US" sz="2000" smtClean="0">
                <a:solidFill>
                  <a:prstClr val="black"/>
                </a:solidFill>
                <a:latin typeface="Trebuchet MS" pitchFamily="34" charset="0"/>
              </a:rPr>
              <a:t>Box 5120, DPO, AA   34004</a:t>
            </a:r>
          </a:p>
          <a:p>
            <a:pPr>
              <a:lnSpc>
                <a:spcPct val="90000"/>
              </a:lnSpc>
              <a:spcBef>
                <a:spcPct val="20000"/>
              </a:spcBef>
              <a:buSzPct val="85000"/>
            </a:pPr>
            <a:r>
              <a:rPr lang="en-US" sz="2000" smtClean="0">
                <a:solidFill>
                  <a:prstClr val="black"/>
                </a:solidFill>
                <a:latin typeface="Trebuchet MS" pitchFamily="34" charset="0"/>
              </a:rPr>
              <a:t>Tel:   (571) 383-2519</a:t>
            </a:r>
          </a:p>
          <a:p>
            <a:pPr>
              <a:lnSpc>
                <a:spcPct val="90000"/>
              </a:lnSpc>
              <a:spcBef>
                <a:spcPct val="20000"/>
              </a:spcBef>
              <a:buSzPct val="85000"/>
            </a:pPr>
            <a:r>
              <a:rPr lang="en-US" sz="2000" smtClean="0">
                <a:solidFill>
                  <a:prstClr val="black"/>
                </a:solidFill>
                <a:latin typeface="Trebuchet MS" pitchFamily="34" charset="0"/>
              </a:rPr>
              <a:t>Fax:  (571) 315-2171</a:t>
            </a:r>
          </a:p>
          <a:p>
            <a:pPr>
              <a:lnSpc>
                <a:spcPct val="90000"/>
              </a:lnSpc>
              <a:spcBef>
                <a:spcPct val="20000"/>
              </a:spcBef>
              <a:buSzPct val="85000"/>
            </a:pPr>
            <a:r>
              <a:rPr lang="en-US" sz="2000" smtClean="0">
                <a:solidFill>
                  <a:prstClr val="black"/>
                </a:solidFill>
                <a:latin typeface="Trebuchet MS" pitchFamily="34" charset="0"/>
                <a:hlinkClick r:id="rId5"/>
              </a:rPr>
              <a:t>www.buyusa.gov/colombia</a:t>
            </a:r>
            <a:r>
              <a:rPr lang="en-US" sz="2000" smtClean="0">
                <a:solidFill>
                  <a:prstClr val="black"/>
                </a:solidFill>
                <a:latin typeface="Trebuchet MS" pitchFamily="34" charset="0"/>
              </a:rPr>
              <a:t> </a:t>
            </a:r>
          </a:p>
          <a:p>
            <a:pPr>
              <a:lnSpc>
                <a:spcPct val="90000"/>
              </a:lnSpc>
              <a:spcBef>
                <a:spcPct val="20000"/>
              </a:spcBef>
              <a:buSzPct val="85000"/>
            </a:pPr>
            <a:endParaRPr lang="en-US" sz="2000" smtClean="0">
              <a:solidFill>
                <a:prstClr val="black"/>
              </a:solidFill>
              <a:latin typeface="Trebuchet MS" pitchFamily="34" charset="0"/>
            </a:endParaRPr>
          </a:p>
        </p:txBody>
      </p:sp>
      <p:pic>
        <p:nvPicPr>
          <p:cNvPr id="13317" name="Picture 8" descr="http://www.ncimage.com/FineArts.html">
            <a:hlinkClick r:id="rId6"/>
          </p:cNvPr>
          <p:cNvPicPr>
            <a:picLocks noChangeAspect="1" noChangeArrowheads="1"/>
          </p:cNvPicPr>
          <p:nvPr/>
        </p:nvPicPr>
        <p:blipFill>
          <a:blip r:embed="rId7" cstate="print"/>
          <a:srcRect/>
          <a:stretch>
            <a:fillRect/>
          </a:stretch>
        </p:blipFill>
        <p:spPr bwMode="auto">
          <a:xfrm>
            <a:off x="5029200" y="2362200"/>
            <a:ext cx="2422525" cy="3028950"/>
          </a:xfrm>
          <a:prstGeom prst="rect">
            <a:avLst/>
          </a:prstGeom>
          <a:noFill/>
          <a:ln w="9525">
            <a:noFill/>
            <a:miter lim="800000"/>
            <a:headEnd/>
            <a:tailEnd/>
          </a:ln>
        </p:spPr>
      </p:pic>
      <p:pic>
        <p:nvPicPr>
          <p:cNvPr id="13318" name="Picture 19" descr="http://community.iexplore.com/planning/destinationHome.asp?locationID=15803">
            <a:hlinkClick r:id="rId8"/>
          </p:cNvPr>
          <p:cNvPicPr>
            <a:picLocks noChangeAspect="1" noChangeArrowheads="1"/>
          </p:cNvPicPr>
          <p:nvPr/>
        </p:nvPicPr>
        <p:blipFill>
          <a:blip r:embed="rId9" cstate="print"/>
          <a:srcRect/>
          <a:stretch>
            <a:fillRect/>
          </a:stretch>
        </p:blipFill>
        <p:spPr bwMode="auto">
          <a:xfrm>
            <a:off x="6650038" y="4992688"/>
            <a:ext cx="2493962" cy="1865312"/>
          </a:xfrm>
          <a:prstGeom prst="rect">
            <a:avLst/>
          </a:prstGeom>
          <a:noFill/>
          <a:ln w="9525">
            <a:noFill/>
            <a:miter lim="800000"/>
            <a:headEnd/>
            <a:tailEnd/>
          </a:ln>
        </p:spPr>
      </p:pic>
      <p:sp>
        <p:nvSpPr>
          <p:cNvPr id="312340" name="Rectangle 20"/>
          <p:cNvSpPr>
            <a:spLocks noChangeArrowheads="1"/>
          </p:cNvSpPr>
          <p:nvPr/>
        </p:nvSpPr>
        <p:spPr bwMode="auto">
          <a:xfrm>
            <a:off x="82550" y="2778125"/>
            <a:ext cx="9144000" cy="0"/>
          </a:xfrm>
          <a:prstGeom prst="rect">
            <a:avLst/>
          </a:prstGeom>
          <a:noFill/>
          <a:ln w="12700">
            <a:noFill/>
            <a:miter lim="800000"/>
            <a:headEnd type="none" w="sm" len="sm"/>
            <a:tailEnd type="none" w="sm" len="sm"/>
          </a:ln>
          <a:effectLst/>
        </p:spPr>
        <p:txBody>
          <a:bodyPr>
            <a:spAutoFit/>
          </a:bodyPr>
          <a:lstStyle/>
          <a:p>
            <a:pPr eaLnBrk="0" hangingPunct="0">
              <a:buFontTx/>
              <a:buChar char="•"/>
            </a:pPr>
            <a:endParaRPr lang="en-US" smtClean="0">
              <a:solidFill>
                <a:prstClr val="black"/>
              </a:solidFill>
              <a:effectLst>
                <a:outerShdw blurRad="38100" dist="38100" dir="2700000" algn="tl">
                  <a:srgbClr val="C0C0C0"/>
                </a:outerShdw>
              </a:effectLst>
            </a:endParaRPr>
          </a:p>
        </p:txBody>
      </p:sp>
      <p:pic>
        <p:nvPicPr>
          <p:cNvPr id="13320" name="Picture 22" descr="Cartagena de Indias">
            <a:hlinkClick r:id="rId10"/>
          </p:cNvPr>
          <p:cNvPicPr>
            <a:picLocks noChangeAspect="1" noChangeArrowheads="1"/>
          </p:cNvPicPr>
          <p:nvPr/>
        </p:nvPicPr>
        <p:blipFill>
          <a:blip r:embed="rId11" cstate="print"/>
          <a:srcRect/>
          <a:stretch>
            <a:fillRect/>
          </a:stretch>
        </p:blipFill>
        <p:spPr bwMode="auto">
          <a:xfrm>
            <a:off x="6248400" y="762000"/>
            <a:ext cx="2895600" cy="19177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texto"/>
          <p:cNvSpPr>
            <a:spLocks noGrp="1"/>
          </p:cNvSpPr>
          <p:nvPr>
            <p:ph type="body" sz="quarter" idx="10"/>
          </p:nvPr>
        </p:nvSpPr>
        <p:spPr>
          <a:xfrm>
            <a:off x="0" y="5589588"/>
            <a:ext cx="9144000" cy="1295400"/>
          </a:xfrm>
          <a:solidFill>
            <a:srgbClr val="005883"/>
          </a:solidFill>
        </p:spPr>
        <p:txBody>
          <a:bodyPr/>
          <a:lstStyle/>
          <a:p>
            <a:endParaRPr lang="es-CO" sz="800" smtClean="0">
              <a:latin typeface="Arial" charset="0"/>
              <a:cs typeface="Arial" charset="0"/>
            </a:endParaRPr>
          </a:p>
          <a:p>
            <a:r>
              <a:rPr lang="es-CO" sz="2000" smtClean="0">
                <a:latin typeface="Arial" charset="0"/>
                <a:cs typeface="Arial" charset="0"/>
              </a:rPr>
              <a:t>BRT &amp; Traffic Management Center</a:t>
            </a:r>
            <a:br>
              <a:rPr lang="es-CO" sz="2000" smtClean="0">
                <a:latin typeface="Arial" charset="0"/>
                <a:cs typeface="Arial" charset="0"/>
              </a:rPr>
            </a:br>
            <a:r>
              <a:rPr lang="es-CO" sz="2000" smtClean="0">
                <a:latin typeface="Arial" charset="0"/>
                <a:cs typeface="Arial" charset="0"/>
              </a:rPr>
              <a:t>Projects in Colombia</a:t>
            </a:r>
            <a:br>
              <a:rPr lang="es-CO" sz="2000" smtClean="0">
                <a:latin typeface="Arial" charset="0"/>
                <a:cs typeface="Arial" charset="0"/>
              </a:rPr>
            </a:br>
            <a:r>
              <a:rPr lang="es-CO" sz="1600" smtClean="0">
                <a:latin typeface="Arial" charset="0"/>
                <a:cs typeface="Arial" charset="0"/>
              </a:rPr>
              <a:t>2012</a:t>
            </a:r>
            <a:endParaRPr lang="es-CO" sz="1000" smtClean="0">
              <a:latin typeface="Arial" charset="0"/>
              <a:cs typeface="Arial" charset="0"/>
            </a:endParaRPr>
          </a:p>
          <a:p>
            <a:endParaRPr lang="es-CO" sz="100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3675" y="1089025"/>
            <a:ext cx="4340225" cy="3046413"/>
          </a:xfrm>
          <a:prstGeom prst="rect">
            <a:avLst/>
          </a:prstGeom>
          <a:noFill/>
        </p:spPr>
        <p:txBody>
          <a:bodyPr>
            <a:spAutoFit/>
          </a:bodyPr>
          <a:lstStyle/>
          <a:p>
            <a:pPr marL="285750" indent="-285750">
              <a:buFont typeface="Arial" pitchFamily="34" charset="0"/>
              <a:buChar char="•"/>
              <a:defRPr/>
            </a:pPr>
            <a:endParaRPr lang="es-CO" sz="2400" dirty="0">
              <a:solidFill>
                <a:srgbClr val="777777"/>
              </a:solidFill>
              <a:latin typeface="Calibri"/>
            </a:endParaRPr>
          </a:p>
          <a:p>
            <a:pPr marL="285750" indent="-285750">
              <a:buFont typeface="Arial" pitchFamily="34" charset="0"/>
              <a:buChar char="•"/>
              <a:defRPr/>
            </a:pPr>
            <a:r>
              <a:rPr lang="es-CO" sz="2400" dirty="0">
                <a:solidFill>
                  <a:srgbClr val="777777"/>
                </a:solidFill>
                <a:latin typeface="Calibri"/>
              </a:rPr>
              <a:t>ISA &amp; XM</a:t>
            </a:r>
          </a:p>
          <a:p>
            <a:pPr marL="285750" indent="-285750">
              <a:buFont typeface="Arial" pitchFamily="34" charset="0"/>
              <a:buChar char="•"/>
              <a:defRPr/>
            </a:pPr>
            <a:endParaRPr lang="es-CO" sz="2400" dirty="0">
              <a:solidFill>
                <a:srgbClr val="777777"/>
              </a:solidFill>
              <a:latin typeface="Calibri"/>
            </a:endParaRPr>
          </a:p>
          <a:p>
            <a:pPr marL="285750" indent="-285750">
              <a:buFont typeface="Arial" pitchFamily="34" charset="0"/>
              <a:buChar char="•"/>
              <a:defRPr/>
            </a:pPr>
            <a:r>
              <a:rPr lang="en-US" sz="2400" dirty="0" smtClean="0">
                <a:solidFill>
                  <a:srgbClr val="777777"/>
                </a:solidFill>
                <a:latin typeface="Calibri"/>
              </a:rPr>
              <a:t>ITS Government Programs</a:t>
            </a:r>
            <a:br>
              <a:rPr lang="en-US" sz="2400" dirty="0" smtClean="0">
                <a:solidFill>
                  <a:srgbClr val="777777"/>
                </a:solidFill>
                <a:latin typeface="Calibri"/>
              </a:rPr>
            </a:br>
            <a:r>
              <a:rPr lang="en-US" sz="2400" dirty="0" smtClean="0">
                <a:solidFill>
                  <a:srgbClr val="777777"/>
                </a:solidFill>
                <a:latin typeface="Calibri"/>
              </a:rPr>
              <a:t>DNP – National Planning</a:t>
            </a:r>
          </a:p>
          <a:p>
            <a:pPr marL="285750" indent="-285750">
              <a:buFont typeface="Arial" pitchFamily="34" charset="0"/>
              <a:buChar char="•"/>
              <a:defRPr/>
            </a:pPr>
            <a:endParaRPr lang="en-US" sz="2400" dirty="0" smtClean="0">
              <a:solidFill>
                <a:srgbClr val="777777"/>
              </a:solidFill>
              <a:latin typeface="Calibri"/>
            </a:endParaRPr>
          </a:p>
          <a:p>
            <a:pPr marL="285750" indent="-285750">
              <a:buFont typeface="Arial" pitchFamily="34" charset="0"/>
              <a:buChar char="•"/>
              <a:defRPr/>
            </a:pPr>
            <a:r>
              <a:rPr lang="en-US" sz="2400" dirty="0" smtClean="0">
                <a:solidFill>
                  <a:srgbClr val="777777"/>
                </a:solidFill>
                <a:latin typeface="Calibri"/>
              </a:rPr>
              <a:t>Medellin Traffic Management Center</a:t>
            </a:r>
            <a:endParaRPr lang="en-US" sz="2400" dirty="0">
              <a:solidFill>
                <a:srgbClr val="777777"/>
              </a:solidFill>
              <a:latin typeface="Calibri"/>
            </a:endParaRPr>
          </a:p>
        </p:txBody>
      </p:sp>
      <p:sp>
        <p:nvSpPr>
          <p:cNvPr id="2" name="1 Marcador de texto"/>
          <p:cNvSpPr>
            <a:spLocks noGrp="1"/>
          </p:cNvSpPr>
          <p:nvPr>
            <p:ph type="body" sz="quarter" idx="10"/>
          </p:nvPr>
        </p:nvSpPr>
        <p:spPr>
          <a:xfrm>
            <a:off x="323850" y="404813"/>
            <a:ext cx="8424863" cy="647700"/>
          </a:xfrm>
        </p:spPr>
        <p:txBody>
          <a:bodyPr/>
          <a:lstStyle/>
          <a:p>
            <a:pPr>
              <a:defRPr/>
            </a:pPr>
            <a:r>
              <a:rPr lang="es-CO" dirty="0">
                <a:solidFill>
                  <a:srgbClr val="777777"/>
                </a:solidFill>
                <a:latin typeface="+mj-lt"/>
                <a:ea typeface="+mj-ea"/>
                <a:cs typeface="+mj-cs"/>
              </a:rPr>
              <a:t>Agenda</a:t>
            </a:r>
          </a:p>
          <a:p>
            <a:pPr>
              <a:defRPr/>
            </a:pPr>
            <a:endParaRPr lang="es-CO" dirty="0"/>
          </a:p>
        </p:txBody>
      </p:sp>
      <p:pic>
        <p:nvPicPr>
          <p:cNvPr id="8196" name="Picture 5"/>
          <p:cNvPicPr>
            <a:picLocks noChangeAspect="1" noChangeArrowheads="1"/>
          </p:cNvPicPr>
          <p:nvPr/>
        </p:nvPicPr>
        <p:blipFill>
          <a:blip r:embed="rId2" cstate="print"/>
          <a:srcRect/>
          <a:stretch>
            <a:fillRect/>
          </a:stretch>
        </p:blipFill>
        <p:spPr bwMode="auto">
          <a:xfrm>
            <a:off x="4643438" y="765175"/>
            <a:ext cx="3954462" cy="2636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89138" y="115888"/>
            <a:ext cx="6399212" cy="1143000"/>
          </a:xfrm>
        </p:spPr>
        <p:txBody>
          <a:bodyPr/>
          <a:lstStyle/>
          <a:p>
            <a:pPr>
              <a:defRPr/>
            </a:pPr>
            <a:r>
              <a:rPr lang="en-US" sz="2800" dirty="0">
                <a:solidFill>
                  <a:srgbClr val="7F7F7F"/>
                </a:solidFill>
                <a:ea typeface="+mn-ea"/>
                <a:cs typeface="+mn-cs"/>
              </a:rPr>
              <a:t>ISA and its business</a:t>
            </a:r>
            <a:endParaRPr lang="es-CO" sz="2800" dirty="0">
              <a:solidFill>
                <a:srgbClr val="7F7F7F"/>
              </a:solidFill>
              <a:ea typeface="+mn-ea"/>
              <a:cs typeface="+mn-cs"/>
            </a:endParaRPr>
          </a:p>
        </p:txBody>
      </p:sp>
      <p:sp>
        <p:nvSpPr>
          <p:cNvPr id="9219" name="6 Marcador de contenido"/>
          <p:cNvSpPr>
            <a:spLocks noGrp="1"/>
          </p:cNvSpPr>
          <p:nvPr>
            <p:ph idx="1"/>
          </p:nvPr>
        </p:nvSpPr>
        <p:spPr/>
        <p:txBody>
          <a:bodyPr/>
          <a:lstStyle/>
          <a:p>
            <a:endParaRPr lang="en-US" dirty="0" smtClean="0"/>
          </a:p>
        </p:txBody>
      </p:sp>
      <p:sp>
        <p:nvSpPr>
          <p:cNvPr id="6147" name="2 Marcador de número de diapositiva"/>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fld id="{2CE48F9D-73D6-42D9-B4DC-97A82FCC333F}" type="slidenum">
              <a:rPr lang="es-ES" sz="1200" b="0" smtClean="0">
                <a:solidFill>
                  <a:srgbClr val="FFFFFF"/>
                </a:solidFill>
              </a:rPr>
              <a:pPr eaLnBrk="1" hangingPunct="1">
                <a:defRPr/>
              </a:pPr>
              <a:t>17</a:t>
            </a:fld>
            <a:endParaRPr lang="es-ES" sz="1200" b="0" smtClean="0">
              <a:solidFill>
                <a:srgbClr val="FFFFFF"/>
              </a:solidFill>
            </a:endParaRPr>
          </a:p>
        </p:txBody>
      </p:sp>
      <p:pic>
        <p:nvPicPr>
          <p:cNvPr id="9221" name="Picture 14"/>
          <p:cNvPicPr>
            <a:picLocks noChangeAspect="1" noChangeArrowheads="1"/>
          </p:cNvPicPr>
          <p:nvPr/>
        </p:nvPicPr>
        <p:blipFill>
          <a:blip r:embed="rId3" cstate="print"/>
          <a:srcRect l="14531" t="15625" r="73697" b="75977"/>
          <a:stretch>
            <a:fillRect/>
          </a:stretch>
        </p:blipFill>
        <p:spPr bwMode="auto">
          <a:xfrm>
            <a:off x="192088" y="106363"/>
            <a:ext cx="1797050" cy="1025525"/>
          </a:xfrm>
          <a:prstGeom prst="rect">
            <a:avLst/>
          </a:prstGeom>
          <a:noFill/>
          <a:ln w="9525">
            <a:noFill/>
            <a:miter lim="800000"/>
            <a:headEnd/>
            <a:tailEnd/>
          </a:ln>
        </p:spPr>
      </p:pic>
      <p:pic>
        <p:nvPicPr>
          <p:cNvPr id="9222" name="Picture 11"/>
          <p:cNvPicPr>
            <a:picLocks noChangeAspect="1" noChangeArrowheads="1"/>
          </p:cNvPicPr>
          <p:nvPr/>
        </p:nvPicPr>
        <p:blipFill>
          <a:blip r:embed="rId4" cstate="print"/>
          <a:srcRect/>
          <a:stretch>
            <a:fillRect/>
          </a:stretch>
        </p:blipFill>
        <p:spPr bwMode="auto">
          <a:xfrm>
            <a:off x="7102475" y="2444750"/>
            <a:ext cx="2293938" cy="3863975"/>
          </a:xfrm>
          <a:prstGeom prst="rect">
            <a:avLst/>
          </a:prstGeom>
          <a:noFill/>
          <a:ln w="9525">
            <a:noFill/>
            <a:miter lim="800000"/>
            <a:headEnd/>
            <a:tailEnd/>
          </a:ln>
          <a:effectLst/>
        </p:spPr>
      </p:pic>
      <p:sp>
        <p:nvSpPr>
          <p:cNvPr id="4100" name="Rectangle 17"/>
          <p:cNvSpPr>
            <a:spLocks noChangeArrowheads="1"/>
          </p:cNvSpPr>
          <p:nvPr/>
        </p:nvSpPr>
        <p:spPr bwMode="auto">
          <a:xfrm>
            <a:off x="192088" y="2620963"/>
            <a:ext cx="7232650" cy="30162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85738" indent="-185738">
              <a:spcBef>
                <a:spcPts val="600"/>
              </a:spcBef>
              <a:defRPr/>
            </a:pPr>
            <a:r>
              <a:rPr lang="en-US" sz="1300" dirty="0">
                <a:solidFill>
                  <a:srgbClr val="FFFFFF">
                    <a:lumMod val="50000"/>
                  </a:srgbClr>
                </a:solidFill>
              </a:rPr>
              <a:t>Electric Energy Transmission</a:t>
            </a:r>
          </a:p>
          <a:p>
            <a:pPr marL="185738" indent="-185738">
              <a:spcBef>
                <a:spcPts val="600"/>
              </a:spcBef>
              <a:buFont typeface="Arial" pitchFamily="34" charset="0"/>
              <a:buChar char="•"/>
              <a:defRPr/>
            </a:pPr>
            <a:r>
              <a:rPr lang="en-US" sz="1200" dirty="0">
                <a:solidFill>
                  <a:srgbClr val="FFFFFF">
                    <a:lumMod val="50000"/>
                  </a:srgbClr>
                </a:solidFill>
              </a:rPr>
              <a:t>ISA expands, operates and maintains high-voltage energy transmission </a:t>
            </a:r>
            <a:r>
              <a:rPr lang="en-US" sz="1200" dirty="0" smtClean="0">
                <a:solidFill>
                  <a:srgbClr val="FFFFFF">
                    <a:lumMod val="50000"/>
                  </a:srgbClr>
                </a:solidFill>
              </a:rPr>
              <a:t>systems - </a:t>
            </a:r>
            <a:r>
              <a:rPr lang="en-US" sz="1200" dirty="0">
                <a:solidFill>
                  <a:srgbClr val="FFFFFF">
                    <a:lumMod val="50000"/>
                  </a:srgbClr>
                </a:solidFill>
              </a:rPr>
              <a:t>Colombia, </a:t>
            </a:r>
            <a:r>
              <a:rPr lang="en-US" sz="1200" dirty="0" smtClean="0">
                <a:solidFill>
                  <a:srgbClr val="FFFFFF">
                    <a:lumMod val="50000"/>
                  </a:srgbClr>
                </a:solidFill>
              </a:rPr>
              <a:t>Peru, </a:t>
            </a:r>
            <a:r>
              <a:rPr lang="en-US" sz="1200" dirty="0">
                <a:solidFill>
                  <a:srgbClr val="FFFFFF">
                    <a:lumMod val="50000"/>
                  </a:srgbClr>
                </a:solidFill>
              </a:rPr>
              <a:t>Bolivia, Brazil, and is currently constructing the Electric Interconnection System for Central America </a:t>
            </a:r>
          </a:p>
          <a:p>
            <a:pPr marL="185738" indent="-185738">
              <a:spcBef>
                <a:spcPts val="600"/>
              </a:spcBef>
              <a:buFont typeface="Arial" pitchFamily="34" charset="0"/>
              <a:buChar char="•"/>
              <a:defRPr/>
            </a:pPr>
            <a:r>
              <a:rPr lang="en-US" sz="1200" dirty="0" smtClean="0">
                <a:solidFill>
                  <a:srgbClr val="FFFFFF">
                    <a:lumMod val="50000"/>
                  </a:srgbClr>
                </a:solidFill>
              </a:rPr>
              <a:t>Thanks </a:t>
            </a:r>
            <a:r>
              <a:rPr lang="en-US" sz="1200" dirty="0">
                <a:solidFill>
                  <a:srgbClr val="FFFFFF">
                    <a:lumMod val="50000"/>
                  </a:srgbClr>
                </a:solidFill>
              </a:rPr>
              <a:t>to the 38,989 km of high-voltage circuit operated by the ISA Group, ISA is recognized today as one of the largest international transporters of energy in Latin America.</a:t>
            </a:r>
          </a:p>
          <a:p>
            <a:pPr marL="185738" indent="-185738">
              <a:spcBef>
                <a:spcPts val="600"/>
              </a:spcBef>
              <a:buFont typeface="Arial" pitchFamily="34" charset="0"/>
              <a:buChar char="•"/>
              <a:defRPr/>
            </a:pPr>
            <a:r>
              <a:rPr lang="en-US" sz="1200" dirty="0">
                <a:solidFill>
                  <a:srgbClr val="FFFFFF">
                    <a:lumMod val="50000"/>
                  </a:srgbClr>
                </a:solidFill>
              </a:rPr>
              <a:t>ISA, through it´s subsidiary XM, operates the Colombian National Interconnected System</a:t>
            </a:r>
          </a:p>
          <a:p>
            <a:pPr marL="185738" indent="-185738">
              <a:spcBef>
                <a:spcPts val="600"/>
              </a:spcBef>
              <a:buFont typeface="Arial" pitchFamily="34" charset="0"/>
              <a:buChar char="•"/>
              <a:defRPr/>
            </a:pPr>
            <a:endParaRPr lang="en-US" sz="500" dirty="0">
              <a:solidFill>
                <a:srgbClr val="FFFFFF">
                  <a:lumMod val="50000"/>
                </a:srgbClr>
              </a:solidFill>
            </a:endParaRPr>
          </a:p>
          <a:p>
            <a:pPr marL="185738" indent="-185738">
              <a:spcBef>
                <a:spcPts val="600"/>
              </a:spcBef>
              <a:defRPr/>
            </a:pPr>
            <a:r>
              <a:rPr lang="en-US" sz="1300" dirty="0">
                <a:solidFill>
                  <a:srgbClr val="FFFFFF">
                    <a:lumMod val="50000"/>
                  </a:srgbClr>
                </a:solidFill>
              </a:rPr>
              <a:t>Telecommunications Transport</a:t>
            </a:r>
          </a:p>
          <a:p>
            <a:pPr marL="185738" indent="-185738">
              <a:spcBef>
                <a:spcPts val="600"/>
              </a:spcBef>
              <a:buFont typeface="Arial" pitchFamily="34" charset="0"/>
              <a:buChar char="•"/>
              <a:defRPr/>
            </a:pPr>
            <a:r>
              <a:rPr lang="en-US" sz="1200" dirty="0">
                <a:solidFill>
                  <a:srgbClr val="FFFFFF">
                    <a:lumMod val="50000"/>
                  </a:srgbClr>
                </a:solidFill>
              </a:rPr>
              <a:t>As carrier of carriers, has access to a 12,029-km fiber optics network integrating Colombia, Ecuador, Peru, Chile and </a:t>
            </a:r>
            <a:r>
              <a:rPr lang="en-US" sz="1200" dirty="0" smtClean="0">
                <a:solidFill>
                  <a:srgbClr val="FFFFFF">
                    <a:lumMod val="50000"/>
                  </a:srgbClr>
                </a:solidFill>
              </a:rPr>
              <a:t>Venezuela, and entering Argentina and Brazil.</a:t>
            </a:r>
            <a:endParaRPr lang="en-US" sz="1200" dirty="0">
              <a:solidFill>
                <a:srgbClr val="FFFFFF">
                  <a:lumMod val="50000"/>
                </a:srgbClr>
              </a:solidFill>
            </a:endParaRPr>
          </a:p>
          <a:p>
            <a:pPr marL="185738" indent="-185738">
              <a:spcBef>
                <a:spcPts val="600"/>
              </a:spcBef>
              <a:buFont typeface="Arial" pitchFamily="34" charset="0"/>
              <a:buChar char="•"/>
              <a:defRPr/>
            </a:pPr>
            <a:endParaRPr lang="en-US" sz="500" dirty="0">
              <a:solidFill>
                <a:srgbClr val="FFFFFF">
                  <a:lumMod val="50000"/>
                </a:srgbClr>
              </a:solidFill>
            </a:endParaRPr>
          </a:p>
          <a:p>
            <a:pPr marL="185738" indent="-185738">
              <a:spcBef>
                <a:spcPts val="600"/>
              </a:spcBef>
              <a:defRPr/>
            </a:pPr>
            <a:r>
              <a:rPr lang="en-US" sz="1300" dirty="0">
                <a:solidFill>
                  <a:srgbClr val="FFFFFF">
                    <a:lumMod val="50000"/>
                  </a:srgbClr>
                </a:solidFill>
              </a:rPr>
              <a:t>Road Concessions</a:t>
            </a:r>
          </a:p>
          <a:p>
            <a:pPr marL="185738" indent="-185738">
              <a:spcBef>
                <a:spcPts val="600"/>
              </a:spcBef>
              <a:buFont typeface="Arial" pitchFamily="34" charset="0"/>
              <a:buChar char="•"/>
              <a:defRPr/>
            </a:pPr>
            <a:r>
              <a:rPr lang="en-US" sz="1200" dirty="0">
                <a:solidFill>
                  <a:srgbClr val="FFFFFF">
                    <a:lumMod val="50000"/>
                  </a:srgbClr>
                </a:solidFill>
              </a:rPr>
              <a:t>ISA currently has 907 km of highways in </a:t>
            </a:r>
            <a:r>
              <a:rPr lang="en-US" sz="1200" dirty="0" smtClean="0">
                <a:solidFill>
                  <a:srgbClr val="FFFFFF">
                    <a:lumMod val="50000"/>
                  </a:srgbClr>
                </a:solidFill>
              </a:rPr>
              <a:t>Chile.</a:t>
            </a:r>
            <a:endParaRPr lang="en-US" sz="1200" dirty="0">
              <a:solidFill>
                <a:srgbClr val="FFFFFF">
                  <a:lumMod val="50000"/>
                </a:srgbClr>
              </a:solidFill>
            </a:endParaRPr>
          </a:p>
        </p:txBody>
      </p:sp>
      <p:sp>
        <p:nvSpPr>
          <p:cNvPr id="10" name="Rectangle 17"/>
          <p:cNvSpPr>
            <a:spLocks noChangeArrowheads="1"/>
          </p:cNvSpPr>
          <p:nvPr/>
        </p:nvSpPr>
        <p:spPr bwMode="auto">
          <a:xfrm>
            <a:off x="152400" y="1723455"/>
            <a:ext cx="8531225" cy="7694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85738" indent="-185738">
              <a:spcBef>
                <a:spcPts val="600"/>
              </a:spcBef>
              <a:buFont typeface="Arial" pitchFamily="34" charset="0"/>
              <a:buChar char="•"/>
              <a:defRPr/>
            </a:pPr>
            <a:r>
              <a:rPr lang="en-US" sz="1300" dirty="0">
                <a:solidFill>
                  <a:srgbClr val="FFFFFF">
                    <a:lumMod val="50000"/>
                  </a:srgbClr>
                </a:solidFill>
              </a:rPr>
              <a:t>ISA executes important projects in linear infrastructure systems that enhance continental development.</a:t>
            </a:r>
          </a:p>
          <a:p>
            <a:pPr marL="185738" indent="-185738">
              <a:spcBef>
                <a:spcPts val="600"/>
              </a:spcBef>
              <a:buFont typeface="Arial" pitchFamily="34" charset="0"/>
              <a:buChar char="•"/>
              <a:defRPr/>
            </a:pPr>
            <a:r>
              <a:rPr lang="en-US" sz="1300" dirty="0">
                <a:solidFill>
                  <a:srgbClr val="FFFFFF">
                    <a:lumMod val="50000"/>
                  </a:srgbClr>
                </a:solidFill>
              </a:rPr>
              <a:t>Its activities are focused on the businesses of Electric Energy Transport, Telecommunications Transport, Road Concessions, Smart Management of Real Time Systems and Construction of Infrastructure Projects</a:t>
            </a:r>
            <a:r>
              <a:rPr lang="en-US" sz="1300" dirty="0" smtClean="0">
                <a:solidFill>
                  <a:srgbClr val="FFFFFF">
                    <a:lumMod val="50000"/>
                  </a:srgbClr>
                </a:solidFill>
              </a:rPr>
              <a:t>.</a:t>
            </a:r>
            <a:endParaRPr lang="en-US" sz="1300" dirty="0">
              <a:solidFill>
                <a:srgbClr val="FFFFFF">
                  <a:lumMod val="50000"/>
                </a:srgb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87563" y="296863"/>
            <a:ext cx="6661150" cy="706437"/>
          </a:xfrm>
        </p:spPr>
        <p:txBody>
          <a:bodyPr/>
          <a:lstStyle/>
          <a:p>
            <a:pPr>
              <a:defRPr/>
            </a:pPr>
            <a:r>
              <a:rPr lang="en-US" sz="2800" dirty="0" smtClean="0">
                <a:solidFill>
                  <a:srgbClr val="7F7F7F"/>
                </a:solidFill>
                <a:ea typeface="+mn-ea"/>
                <a:cs typeface="+mn-cs"/>
              </a:rPr>
              <a:t>Smart Management of Real-Time Systems</a:t>
            </a:r>
            <a:endParaRPr lang="es-CO" sz="2800" dirty="0"/>
          </a:p>
        </p:txBody>
      </p:sp>
      <p:sp>
        <p:nvSpPr>
          <p:cNvPr id="7170" name="2 Marcador de número de diapositiva"/>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fld id="{EDDF465B-387E-40DD-BD7A-B68725897592}" type="slidenum">
              <a:rPr lang="es-ES" sz="1200" b="0" smtClean="0">
                <a:solidFill>
                  <a:srgbClr val="FFFFFF"/>
                </a:solidFill>
              </a:rPr>
              <a:pPr eaLnBrk="1" hangingPunct="1">
                <a:defRPr/>
              </a:pPr>
              <a:t>18</a:t>
            </a:fld>
            <a:endParaRPr lang="es-ES" sz="1200" b="0" smtClean="0">
              <a:solidFill>
                <a:srgbClr val="FFFFFF"/>
              </a:solidFill>
            </a:endParaRPr>
          </a:p>
        </p:txBody>
      </p:sp>
      <p:sp>
        <p:nvSpPr>
          <p:cNvPr id="4100" name="Rectangle 17"/>
          <p:cNvSpPr>
            <a:spLocks noChangeArrowheads="1"/>
          </p:cNvSpPr>
          <p:nvPr/>
        </p:nvSpPr>
        <p:spPr bwMode="auto">
          <a:xfrm>
            <a:off x="206375" y="1547813"/>
            <a:ext cx="8612188" cy="1016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1500" dirty="0">
                <a:solidFill>
                  <a:srgbClr val="FFFFFF">
                    <a:lumMod val="50000"/>
                  </a:srgbClr>
                </a:solidFill>
              </a:rPr>
              <a:t>XM is a subsidiary of ISA , dedicated to the Smart Management of Real-Time Systems, which is the planning, designing, optimizing, contracting, operating, administrating and managing transaction systems and technological platforms that involve value-added information exchange, as well as related markets of goods and services</a:t>
            </a:r>
          </a:p>
        </p:txBody>
      </p:sp>
      <p:pic>
        <p:nvPicPr>
          <p:cNvPr id="10245" name="Picture 22" descr="Logo color vertical"/>
          <p:cNvPicPr>
            <a:picLocks noChangeAspect="1" noChangeArrowheads="1"/>
          </p:cNvPicPr>
          <p:nvPr/>
        </p:nvPicPr>
        <p:blipFill>
          <a:blip r:embed="rId3" cstate="print"/>
          <a:srcRect/>
          <a:stretch>
            <a:fillRect/>
          </a:stretch>
        </p:blipFill>
        <p:spPr bwMode="auto">
          <a:xfrm>
            <a:off x="554038" y="106363"/>
            <a:ext cx="1273175" cy="1268412"/>
          </a:xfrm>
          <a:prstGeom prst="rect">
            <a:avLst/>
          </a:prstGeom>
          <a:noFill/>
          <a:ln w="9525">
            <a:noFill/>
            <a:miter lim="800000"/>
            <a:headEnd/>
            <a:tailEnd/>
          </a:ln>
        </p:spPr>
      </p:pic>
      <p:sp>
        <p:nvSpPr>
          <p:cNvPr id="8" name="Rectangle 17"/>
          <p:cNvSpPr>
            <a:spLocks noChangeArrowheads="1"/>
          </p:cNvSpPr>
          <p:nvPr/>
        </p:nvSpPr>
        <p:spPr bwMode="auto">
          <a:xfrm>
            <a:off x="206375" y="2628900"/>
            <a:ext cx="5986463" cy="33239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71450" indent="-171450" algn="just">
              <a:buFont typeface="Arial" pitchFamily="34" charset="0"/>
              <a:buChar char="•"/>
              <a:defRPr/>
            </a:pPr>
            <a:endParaRPr lang="en-US" sz="1500" dirty="0">
              <a:solidFill>
                <a:srgbClr val="FFFFFF">
                  <a:lumMod val="50000"/>
                </a:srgbClr>
              </a:solidFill>
            </a:endParaRPr>
          </a:p>
          <a:p>
            <a:pPr algn="just">
              <a:defRPr/>
            </a:pPr>
            <a:r>
              <a:rPr lang="en-US" sz="1500" dirty="0">
                <a:solidFill>
                  <a:srgbClr val="FFFFFF">
                    <a:lumMod val="50000"/>
                  </a:srgbClr>
                </a:solidFill>
              </a:rPr>
              <a:t>Currently operates in 3 areas:</a:t>
            </a:r>
          </a:p>
          <a:p>
            <a:pPr marL="171450" indent="-171450" algn="just">
              <a:buFont typeface="Arial" pitchFamily="34" charset="0"/>
              <a:buChar char="•"/>
              <a:defRPr/>
            </a:pPr>
            <a:endParaRPr lang="en-US" sz="1500" dirty="0">
              <a:solidFill>
                <a:srgbClr val="FFFFFF">
                  <a:lumMod val="50000"/>
                </a:srgbClr>
              </a:solidFill>
            </a:endParaRPr>
          </a:p>
          <a:p>
            <a:pPr marL="171450" indent="-171450" algn="just">
              <a:buFont typeface="Arial" pitchFamily="34" charset="0"/>
              <a:buChar char="•"/>
              <a:defRPr/>
            </a:pPr>
            <a:r>
              <a:rPr lang="en-US" sz="1500" dirty="0">
                <a:solidFill>
                  <a:srgbClr val="FFFFFF">
                    <a:lumMod val="50000"/>
                  </a:srgbClr>
                </a:solidFill>
              </a:rPr>
              <a:t>Electricity Sector: XM operates Colombian National Interconnected System and manages the Energy Market in </a:t>
            </a:r>
            <a:r>
              <a:rPr lang="en-US" sz="1500" dirty="0" smtClean="0">
                <a:solidFill>
                  <a:srgbClr val="FFFFFF">
                    <a:lumMod val="50000"/>
                  </a:srgbClr>
                </a:solidFill>
              </a:rPr>
              <a:t>Colombia</a:t>
            </a:r>
            <a:r>
              <a:rPr lang="en-US" sz="1500" dirty="0">
                <a:solidFill>
                  <a:srgbClr val="FFFFFF">
                    <a:lumMod val="50000"/>
                  </a:srgbClr>
                </a:solidFill>
              </a:rPr>
              <a:t>.</a:t>
            </a:r>
          </a:p>
          <a:p>
            <a:pPr marL="171450" indent="-171450" algn="just">
              <a:buFont typeface="Arial" pitchFamily="34" charset="0"/>
              <a:buChar char="•"/>
              <a:defRPr/>
            </a:pPr>
            <a:endParaRPr lang="en-US" sz="1500" dirty="0">
              <a:solidFill>
                <a:srgbClr val="FFFFFF">
                  <a:lumMod val="50000"/>
                </a:srgbClr>
              </a:solidFill>
            </a:endParaRPr>
          </a:p>
          <a:p>
            <a:pPr marL="171450" indent="-171450" algn="just">
              <a:buFont typeface="Arial" pitchFamily="34" charset="0"/>
              <a:buChar char="•"/>
              <a:defRPr/>
            </a:pPr>
            <a:r>
              <a:rPr lang="en-US" sz="1500" dirty="0">
                <a:solidFill>
                  <a:srgbClr val="FFFFFF">
                    <a:lumMod val="50000"/>
                  </a:srgbClr>
                </a:solidFill>
              </a:rPr>
              <a:t>Financial Sector: </a:t>
            </a:r>
            <a:r>
              <a:rPr lang="en-US" sz="1500" dirty="0" smtClean="0">
                <a:solidFill>
                  <a:srgbClr val="FFFFFF">
                    <a:lumMod val="50000"/>
                  </a:srgbClr>
                </a:solidFill>
              </a:rPr>
              <a:t>participates </a:t>
            </a:r>
            <a:r>
              <a:rPr lang="en-US" sz="1500" dirty="0">
                <a:solidFill>
                  <a:srgbClr val="FFFFFF">
                    <a:lumMod val="50000"/>
                  </a:srgbClr>
                </a:solidFill>
              </a:rPr>
              <a:t>in the company that manages the derivatives markets energy commodities in Colombia and participates as an investor in the House of Central Counterparty Risk.</a:t>
            </a:r>
          </a:p>
          <a:p>
            <a:pPr marL="171450" indent="-171450" algn="just">
              <a:buFont typeface="Arial" pitchFamily="34" charset="0"/>
              <a:buChar char="•"/>
              <a:defRPr/>
            </a:pPr>
            <a:endParaRPr lang="en-US" sz="1500" dirty="0">
              <a:solidFill>
                <a:srgbClr val="FFFFFF">
                  <a:lumMod val="50000"/>
                </a:srgbClr>
              </a:solidFill>
            </a:endParaRPr>
          </a:p>
          <a:p>
            <a:pPr marL="171450" indent="-171450" algn="just">
              <a:buFont typeface="Arial" pitchFamily="34" charset="0"/>
              <a:buChar char="•"/>
              <a:defRPr/>
            </a:pPr>
            <a:r>
              <a:rPr lang="en-US" sz="1500" dirty="0">
                <a:solidFill>
                  <a:srgbClr val="FFFFFF">
                    <a:lumMod val="50000"/>
                  </a:srgbClr>
                </a:solidFill>
              </a:rPr>
              <a:t>Traffic and Transport Sector: XM operates the Mobility Management in Medellin, </a:t>
            </a:r>
            <a:r>
              <a:rPr lang="en-US" sz="1500" dirty="0" smtClean="0">
                <a:solidFill>
                  <a:srgbClr val="FFFFFF">
                    <a:lumMod val="50000"/>
                  </a:srgbClr>
                </a:solidFill>
              </a:rPr>
              <a:t>a city </a:t>
            </a:r>
            <a:r>
              <a:rPr lang="en-US" sz="1500" dirty="0">
                <a:solidFill>
                  <a:srgbClr val="FFFFFF">
                    <a:lumMod val="50000"/>
                  </a:srgbClr>
                </a:solidFill>
              </a:rPr>
              <a:t>with nearly 3 million inhabitants.</a:t>
            </a:r>
          </a:p>
        </p:txBody>
      </p:sp>
      <p:pic>
        <p:nvPicPr>
          <p:cNvPr id="10247" name="Picture 9"/>
          <p:cNvPicPr>
            <a:picLocks noChangeAspect="1" noChangeArrowheads="1"/>
          </p:cNvPicPr>
          <p:nvPr/>
        </p:nvPicPr>
        <p:blipFill>
          <a:blip r:embed="rId4" cstate="print"/>
          <a:srcRect/>
          <a:stretch>
            <a:fillRect/>
          </a:stretch>
        </p:blipFill>
        <p:spPr bwMode="auto">
          <a:xfrm>
            <a:off x="6335713" y="2628900"/>
            <a:ext cx="2339975" cy="3268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5900" y="404813"/>
            <a:ext cx="4224338" cy="706437"/>
          </a:xfrm>
        </p:spPr>
        <p:txBody>
          <a:bodyPr/>
          <a:lstStyle/>
          <a:p>
            <a:pPr>
              <a:defRPr/>
            </a:pPr>
            <a:r>
              <a:rPr lang="en-US" sz="2800" dirty="0" smtClean="0">
                <a:solidFill>
                  <a:srgbClr val="7F7F7F"/>
                </a:solidFill>
                <a:ea typeface="+mn-ea"/>
                <a:cs typeface="+mn-cs"/>
              </a:rPr>
              <a:t>How do we approach it?</a:t>
            </a:r>
            <a:endParaRPr lang="en-US" sz="2800" dirty="0">
              <a:solidFill>
                <a:srgbClr val="7F7F7F"/>
              </a:solidFill>
              <a:ea typeface="+mn-ea"/>
              <a:cs typeface="+mn-cs"/>
            </a:endParaRPr>
          </a:p>
        </p:txBody>
      </p:sp>
      <p:sp>
        <p:nvSpPr>
          <p:cNvPr id="2" name="1 Rectángulo"/>
          <p:cNvSpPr/>
          <p:nvPr/>
        </p:nvSpPr>
        <p:spPr>
          <a:xfrm>
            <a:off x="1682750" y="3198813"/>
            <a:ext cx="140335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FFFFFF"/>
                </a:solidFill>
              </a:rPr>
              <a:t>Planning</a:t>
            </a:r>
            <a:r>
              <a:rPr lang="es-CO" dirty="0" smtClean="0">
                <a:solidFill>
                  <a:srgbClr val="FFFFFF"/>
                </a:solidFill>
              </a:rPr>
              <a:t>:</a:t>
            </a:r>
            <a:endParaRPr lang="es-CO" dirty="0">
              <a:solidFill>
                <a:srgbClr val="FFFFFF"/>
              </a:solidFill>
            </a:endParaRPr>
          </a:p>
          <a:p>
            <a:pPr algn="ctr">
              <a:defRPr/>
            </a:pPr>
            <a:r>
              <a:rPr lang="es-CO" dirty="0" err="1">
                <a:solidFill>
                  <a:srgbClr val="FFFFFF"/>
                </a:solidFill>
              </a:rPr>
              <a:t>LT</a:t>
            </a:r>
            <a:r>
              <a:rPr lang="es-CO" dirty="0">
                <a:solidFill>
                  <a:srgbClr val="FFFFFF"/>
                </a:solidFill>
              </a:rPr>
              <a:t>, MT, </a:t>
            </a:r>
            <a:r>
              <a:rPr lang="es-CO" dirty="0" err="1">
                <a:solidFill>
                  <a:srgbClr val="FFFFFF"/>
                </a:solidFill>
              </a:rPr>
              <a:t>ST</a:t>
            </a:r>
            <a:endParaRPr lang="es-CO" dirty="0">
              <a:solidFill>
                <a:srgbClr val="FFFFFF"/>
              </a:solidFill>
            </a:endParaRPr>
          </a:p>
        </p:txBody>
      </p:sp>
      <p:sp>
        <p:nvSpPr>
          <p:cNvPr id="14" name="13 Rectángulo"/>
          <p:cNvSpPr/>
          <p:nvPr/>
        </p:nvSpPr>
        <p:spPr>
          <a:xfrm>
            <a:off x="3375025" y="3198813"/>
            <a:ext cx="161925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FFFFFF"/>
                </a:solidFill>
              </a:rPr>
              <a:t>Programming</a:t>
            </a:r>
            <a:endParaRPr lang="en-US" dirty="0">
              <a:solidFill>
                <a:srgbClr val="FFFFFF"/>
              </a:solidFill>
            </a:endParaRPr>
          </a:p>
        </p:txBody>
      </p:sp>
      <p:sp>
        <p:nvSpPr>
          <p:cNvPr id="15" name="14 Rectángulo"/>
          <p:cNvSpPr/>
          <p:nvPr/>
        </p:nvSpPr>
        <p:spPr>
          <a:xfrm>
            <a:off x="5291138" y="3198813"/>
            <a:ext cx="1620837"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FFFFFF"/>
                </a:solidFill>
              </a:rPr>
              <a:t>Supervision &amp; Coordination</a:t>
            </a:r>
            <a:endParaRPr lang="en-US" dirty="0">
              <a:solidFill>
                <a:srgbClr val="FFFFFF"/>
              </a:solidFill>
            </a:endParaRPr>
          </a:p>
        </p:txBody>
      </p:sp>
      <p:sp>
        <p:nvSpPr>
          <p:cNvPr id="16" name="15 Rectángulo"/>
          <p:cNvSpPr/>
          <p:nvPr/>
        </p:nvSpPr>
        <p:spPr>
          <a:xfrm>
            <a:off x="1682750" y="4257675"/>
            <a:ext cx="5229225" cy="395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3F3F3F"/>
                </a:solidFill>
              </a:rPr>
              <a:t>Information Management</a:t>
            </a:r>
            <a:endParaRPr lang="en-US" dirty="0">
              <a:solidFill>
                <a:srgbClr val="3F3F3F"/>
              </a:solidFill>
            </a:endParaRPr>
          </a:p>
        </p:txBody>
      </p:sp>
      <p:sp>
        <p:nvSpPr>
          <p:cNvPr id="17" name="16 Rectángulo"/>
          <p:cNvSpPr/>
          <p:nvPr/>
        </p:nvSpPr>
        <p:spPr>
          <a:xfrm>
            <a:off x="1682750" y="4711700"/>
            <a:ext cx="5229225" cy="409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3F3F3F"/>
                </a:solidFill>
              </a:rPr>
              <a:t>Technological Management</a:t>
            </a:r>
            <a:endParaRPr lang="en-US" dirty="0">
              <a:solidFill>
                <a:srgbClr val="3F3F3F"/>
              </a:solidFill>
            </a:endParaRPr>
          </a:p>
        </p:txBody>
      </p:sp>
      <p:sp>
        <p:nvSpPr>
          <p:cNvPr id="18" name="17 Rectángulo"/>
          <p:cNvSpPr/>
          <p:nvPr/>
        </p:nvSpPr>
        <p:spPr>
          <a:xfrm>
            <a:off x="1682750" y="5345113"/>
            <a:ext cx="5229225" cy="6762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rgbClr val="3F3F3F"/>
                </a:solidFill>
              </a:rPr>
              <a:t>Enabling Management Processes:</a:t>
            </a:r>
          </a:p>
          <a:p>
            <a:pPr algn="ctr">
              <a:defRPr/>
            </a:pPr>
            <a:r>
              <a:rPr lang="en-US" dirty="0" smtClean="0">
                <a:solidFill>
                  <a:srgbClr val="3F3F3F"/>
                </a:solidFill>
              </a:rPr>
              <a:t>financial, legal and regulatory, risk, human </a:t>
            </a:r>
            <a:r>
              <a:rPr lang="en-US" dirty="0">
                <a:solidFill>
                  <a:srgbClr val="3F3F3F"/>
                </a:solidFill>
              </a:rPr>
              <a:t>r</a:t>
            </a:r>
            <a:r>
              <a:rPr lang="en-US" dirty="0" smtClean="0">
                <a:solidFill>
                  <a:srgbClr val="3F3F3F"/>
                </a:solidFill>
              </a:rPr>
              <a:t>esources</a:t>
            </a:r>
            <a:endParaRPr lang="en-US" dirty="0">
              <a:solidFill>
                <a:srgbClr val="3F3F3F"/>
              </a:solidFill>
            </a:endParaRPr>
          </a:p>
        </p:txBody>
      </p:sp>
      <p:cxnSp>
        <p:nvCxnSpPr>
          <p:cNvPr id="5" name="4 Conector recto"/>
          <p:cNvCxnSpPr>
            <a:stCxn id="2" idx="3"/>
            <a:endCxn id="14" idx="1"/>
          </p:cNvCxnSpPr>
          <p:nvPr/>
        </p:nvCxnSpPr>
        <p:spPr>
          <a:xfrm>
            <a:off x="3086100" y="3656013"/>
            <a:ext cx="288925"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a:stCxn id="14" idx="3"/>
            <a:endCxn id="15" idx="1"/>
          </p:cNvCxnSpPr>
          <p:nvPr/>
        </p:nvCxnSpPr>
        <p:spPr>
          <a:xfrm>
            <a:off x="4994275" y="3656013"/>
            <a:ext cx="296863"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18 Conector angular"/>
          <p:cNvCxnSpPr/>
          <p:nvPr/>
        </p:nvCxnSpPr>
        <p:spPr>
          <a:xfrm rot="10800000" flipH="1">
            <a:off x="1668463" y="3536950"/>
            <a:ext cx="5230812" cy="12700"/>
          </a:xfrm>
          <a:prstGeom prst="bentConnector5">
            <a:avLst>
              <a:gd name="adj1" fmla="val -4371"/>
              <a:gd name="adj2" fmla="val 5400000"/>
              <a:gd name="adj3" fmla="val 104371"/>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21 Triángulo isósceles"/>
          <p:cNvSpPr/>
          <p:nvPr/>
        </p:nvSpPr>
        <p:spPr>
          <a:xfrm rot="16200000">
            <a:off x="4058444" y="2709069"/>
            <a:ext cx="252412" cy="32385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FFFFFF"/>
              </a:solidFill>
            </a:endParaRPr>
          </a:p>
        </p:txBody>
      </p:sp>
      <p:pic>
        <p:nvPicPr>
          <p:cNvPr id="11277" name="Picture 14"/>
          <p:cNvPicPr>
            <a:picLocks noChangeAspect="1" noChangeArrowheads="1"/>
          </p:cNvPicPr>
          <p:nvPr/>
        </p:nvPicPr>
        <p:blipFill>
          <a:blip r:embed="rId2" cstate="print"/>
          <a:srcRect/>
          <a:stretch>
            <a:fillRect/>
          </a:stretch>
        </p:blipFill>
        <p:spPr bwMode="auto">
          <a:xfrm>
            <a:off x="5291138" y="368300"/>
            <a:ext cx="3314700" cy="221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524000"/>
            <a:ext cx="9296400" cy="5486400"/>
          </a:xfrm>
        </p:spPr>
        <p:txBody>
          <a:bodyPr rtlCol="0">
            <a:normAutofit fontScale="47500" lnSpcReduction="20000"/>
          </a:bodyPr>
          <a:lstStyle/>
          <a:p>
            <a:pPr algn="ctr" eaLnBrk="1" fontAlgn="auto" hangingPunct="1">
              <a:spcAft>
                <a:spcPts val="0"/>
              </a:spcAft>
              <a:buFont typeface="Arial" pitchFamily="34" charset="0"/>
              <a:buNone/>
              <a:defRPr/>
            </a:pPr>
            <a:r>
              <a:rPr lang="en-US" sz="6400" b="1" dirty="0" smtClean="0"/>
              <a:t>Virtual Trade Mission to Colombia</a:t>
            </a:r>
          </a:p>
          <a:p>
            <a:pPr algn="ctr" eaLnBrk="1" fontAlgn="auto" hangingPunct="1">
              <a:spcAft>
                <a:spcPts val="0"/>
              </a:spcAft>
              <a:buFont typeface="Arial" pitchFamily="34" charset="0"/>
              <a:buNone/>
              <a:defRPr/>
            </a:pPr>
            <a:endParaRPr lang="en-US" b="1" dirty="0" smtClean="0"/>
          </a:p>
          <a:p>
            <a:pPr eaLnBrk="1" hangingPunct="1">
              <a:spcBef>
                <a:spcPct val="0"/>
              </a:spcBef>
              <a:buFont typeface="Arial" pitchFamily="34" charset="0"/>
              <a:buNone/>
              <a:defRPr/>
            </a:pPr>
            <a:r>
              <a:rPr lang="en-US" sz="5400" b="1" dirty="0" smtClean="0"/>
              <a:t>Moderator:	</a:t>
            </a:r>
            <a:r>
              <a:rPr lang="en-US" sz="4800" b="1" dirty="0" smtClean="0"/>
              <a:t>Jeffrey Wharton,</a:t>
            </a:r>
            <a:r>
              <a:rPr lang="en-US" sz="4800" dirty="0" smtClean="0"/>
              <a:t> President, </a:t>
            </a:r>
            <a:r>
              <a:rPr lang="en-US" sz="4400" dirty="0" err="1" smtClean="0"/>
              <a:t>IMPulse</a:t>
            </a:r>
            <a:r>
              <a:rPr lang="en-US" sz="4400" dirty="0" smtClean="0"/>
              <a:t> NC LLC; </a:t>
            </a:r>
          </a:p>
          <a:p>
            <a:pPr eaLnBrk="1" hangingPunct="1">
              <a:spcBef>
                <a:spcPct val="0"/>
              </a:spcBef>
              <a:buFont typeface="Arial" pitchFamily="34" charset="0"/>
              <a:buNone/>
              <a:defRPr/>
            </a:pPr>
            <a:r>
              <a:rPr lang="en-US" sz="4400" dirty="0" smtClean="0"/>
              <a:t>			Chair, APTA Business Member International Business 		  	Development Subcommittee</a:t>
            </a:r>
            <a:endParaRPr lang="en-US" sz="4400" b="1" dirty="0" smtClean="0"/>
          </a:p>
          <a:p>
            <a:pPr eaLnBrk="1" hangingPunct="1">
              <a:spcBef>
                <a:spcPct val="0"/>
              </a:spcBef>
              <a:buFont typeface="Arial" pitchFamily="34" charset="0"/>
              <a:buNone/>
              <a:defRPr/>
            </a:pPr>
            <a:endParaRPr lang="en-US" sz="4400" b="1" dirty="0" smtClean="0"/>
          </a:p>
          <a:p>
            <a:pPr eaLnBrk="1" hangingPunct="1">
              <a:spcBef>
                <a:spcPct val="0"/>
              </a:spcBef>
              <a:buFont typeface="Arial" pitchFamily="34" charset="0"/>
              <a:buNone/>
              <a:defRPr/>
            </a:pPr>
            <a:r>
              <a:rPr lang="en-US" sz="5400" b="1" dirty="0" smtClean="0"/>
              <a:t>VTM Speakers:</a:t>
            </a:r>
          </a:p>
          <a:p>
            <a:pPr eaLnBrk="1" hangingPunct="1">
              <a:spcBef>
                <a:spcPct val="0"/>
              </a:spcBef>
              <a:buFont typeface="Arial" pitchFamily="34" charset="0"/>
              <a:buNone/>
              <a:defRPr/>
            </a:pPr>
            <a:endParaRPr lang="en-US" sz="4800" b="1" dirty="0" smtClean="0"/>
          </a:p>
          <a:p>
            <a:pPr eaLnBrk="1" hangingPunct="1">
              <a:spcBef>
                <a:spcPct val="0"/>
              </a:spcBef>
              <a:buFont typeface="Arial" pitchFamily="34" charset="0"/>
              <a:buNone/>
              <a:defRPr/>
            </a:pPr>
            <a:r>
              <a:rPr lang="en-US" sz="4400" b="1" dirty="0" smtClean="0"/>
              <a:t>	</a:t>
            </a:r>
            <a:r>
              <a:rPr lang="en-US" sz="4800" b="1" dirty="0" smtClean="0"/>
              <a:t>Michael Winter</a:t>
            </a:r>
            <a:r>
              <a:rPr lang="en-US" sz="4400" dirty="0" smtClean="0"/>
              <a:t>, Senior Program Analyst, Federal Transit Administration</a:t>
            </a:r>
          </a:p>
          <a:p>
            <a:pPr eaLnBrk="1" hangingPunct="1">
              <a:spcBef>
                <a:spcPct val="0"/>
              </a:spcBef>
              <a:buFont typeface="Arial" pitchFamily="34" charset="0"/>
              <a:buNone/>
              <a:defRPr/>
            </a:pPr>
            <a:endParaRPr lang="en-US" sz="4400" dirty="0" smtClean="0"/>
          </a:p>
          <a:p>
            <a:pPr eaLnBrk="1" hangingPunct="1">
              <a:spcBef>
                <a:spcPct val="0"/>
              </a:spcBef>
              <a:buFont typeface="Arial" pitchFamily="34" charset="0"/>
              <a:buNone/>
              <a:defRPr/>
            </a:pPr>
            <a:r>
              <a:rPr lang="en-US" sz="4400" b="1" dirty="0" smtClean="0"/>
              <a:t>	</a:t>
            </a:r>
            <a:r>
              <a:rPr lang="en-US" sz="4800" b="1" dirty="0" smtClean="0"/>
              <a:t>Cameron Werker</a:t>
            </a:r>
            <a:r>
              <a:rPr lang="en-US" sz="4400" dirty="0" smtClean="0"/>
              <a:t>, Senior Commercial Officer, U.S. Commercial Service, Bogota</a:t>
            </a:r>
          </a:p>
          <a:p>
            <a:pPr eaLnBrk="1" hangingPunct="1">
              <a:spcBef>
                <a:spcPct val="0"/>
              </a:spcBef>
              <a:buFont typeface="Arial" pitchFamily="34" charset="0"/>
              <a:buNone/>
              <a:defRPr/>
            </a:pPr>
            <a:endParaRPr lang="en-US" sz="4400" dirty="0" smtClean="0"/>
          </a:p>
          <a:p>
            <a:pPr eaLnBrk="1" hangingPunct="1">
              <a:spcBef>
                <a:spcPct val="0"/>
              </a:spcBef>
              <a:buFont typeface="Arial" pitchFamily="34" charset="0"/>
              <a:buNone/>
              <a:defRPr/>
            </a:pPr>
            <a:r>
              <a:rPr lang="en-US" sz="4400" b="1" dirty="0" smtClean="0"/>
              <a:t>	</a:t>
            </a:r>
            <a:r>
              <a:rPr lang="en-US" sz="4800" b="1" dirty="0" smtClean="0"/>
              <a:t>Felipe </a:t>
            </a:r>
            <a:r>
              <a:rPr lang="en-US" sz="4800" b="1" dirty="0" err="1" smtClean="0"/>
              <a:t>Targa</a:t>
            </a:r>
            <a:r>
              <a:rPr lang="en-US" sz="4800" b="1" dirty="0" smtClean="0"/>
              <a:t>, </a:t>
            </a:r>
            <a:r>
              <a:rPr lang="en-US" sz="4400" dirty="0" smtClean="0"/>
              <a:t>Vice Minister, Ministry of Transportation, Colombia</a:t>
            </a:r>
          </a:p>
          <a:p>
            <a:pPr eaLnBrk="1" hangingPunct="1">
              <a:spcBef>
                <a:spcPct val="0"/>
              </a:spcBef>
              <a:buFont typeface="Arial" pitchFamily="34" charset="0"/>
              <a:buNone/>
              <a:defRPr/>
            </a:pPr>
            <a:endParaRPr lang="en-US" sz="4400" dirty="0" smtClean="0"/>
          </a:p>
          <a:p>
            <a:pPr eaLnBrk="1" hangingPunct="1">
              <a:spcBef>
                <a:spcPct val="0"/>
              </a:spcBef>
              <a:buFont typeface="Arial" charset="0"/>
              <a:buNone/>
              <a:defRPr/>
            </a:pPr>
            <a:r>
              <a:rPr lang="en-US" sz="4400" b="1" dirty="0" smtClean="0"/>
              <a:t>	</a:t>
            </a:r>
            <a:r>
              <a:rPr lang="en-US" sz="4800" b="1" dirty="0" smtClean="0"/>
              <a:t>Ricardo</a:t>
            </a:r>
            <a:r>
              <a:rPr lang="en-US" sz="4800" dirty="0" smtClean="0"/>
              <a:t> </a:t>
            </a:r>
            <a:r>
              <a:rPr lang="en-US" sz="4800" b="1" dirty="0" err="1" smtClean="0"/>
              <a:t>Arango</a:t>
            </a:r>
            <a:r>
              <a:rPr lang="en-US" sz="4400" dirty="0" smtClean="0"/>
              <a:t>, </a:t>
            </a:r>
            <a:r>
              <a:rPr lang="en-US" sz="4400" dirty="0" smtClean="0">
                <a:ea typeface="SimSun"/>
              </a:rPr>
              <a:t>Manager for Strategy and New Business, </a:t>
            </a:r>
            <a:r>
              <a:rPr lang="en-US" sz="4400" dirty="0" smtClean="0"/>
              <a:t>XM</a:t>
            </a:r>
          </a:p>
          <a:p>
            <a:pPr eaLnBrk="1" hangingPunct="1">
              <a:spcBef>
                <a:spcPct val="0"/>
              </a:spcBef>
              <a:buFont typeface="Arial" pitchFamily="34" charset="0"/>
              <a:buNone/>
              <a:defRPr/>
            </a:pPr>
            <a:endParaRPr lang="en-US" sz="4400" dirty="0" smtClean="0"/>
          </a:p>
          <a:p>
            <a:pPr eaLnBrk="1" hangingPunct="1">
              <a:spcBef>
                <a:spcPct val="0"/>
              </a:spcBef>
              <a:buFont typeface="Arial" pitchFamily="34" charset="0"/>
              <a:buNone/>
              <a:defRPr/>
            </a:pPr>
            <a:r>
              <a:rPr lang="en-US" sz="4400" b="1" dirty="0" smtClean="0"/>
              <a:t>	</a:t>
            </a:r>
            <a:r>
              <a:rPr lang="en-US" sz="4800" b="1" dirty="0" smtClean="0"/>
              <a:t>Jacob Flewelling</a:t>
            </a:r>
            <a:r>
              <a:rPr lang="en-US" sz="4800" dirty="0" smtClean="0"/>
              <a:t>, Country Manager – Colombia, </a:t>
            </a:r>
            <a:r>
              <a:rPr lang="en-US" sz="4400" dirty="0" smtClean="0"/>
              <a:t>USTDA</a:t>
            </a:r>
          </a:p>
          <a:p>
            <a:pPr eaLnBrk="1" fontAlgn="auto" hangingPunct="1">
              <a:spcAft>
                <a:spcPts val="0"/>
              </a:spcAft>
              <a:buFont typeface="Arial" pitchFamily="34" charset="0"/>
              <a:buNone/>
              <a:defRPr/>
            </a:pPr>
            <a:endParaRPr lang="en-US" sz="3500" dirty="0" smtClean="0"/>
          </a:p>
          <a:p>
            <a:pPr eaLnBrk="1" fontAlgn="auto" hangingPunct="1">
              <a:spcAft>
                <a:spcPts val="0"/>
              </a:spcAft>
              <a:buFont typeface="Arial" pitchFamily="34" charset="0"/>
              <a:buNone/>
              <a:defRPr/>
            </a:pPr>
            <a:endParaRPr lang="en-US" sz="3500" b="1" dirty="0" smtClean="0"/>
          </a:p>
          <a:p>
            <a:pPr eaLnBrk="1" fontAlgn="auto" hangingPunct="1">
              <a:spcAft>
                <a:spcPts val="0"/>
              </a:spcAft>
              <a:buFont typeface="Arial" pitchFamily="34" charset="0"/>
              <a:buNone/>
              <a:defRPr/>
            </a:pPr>
            <a:endParaRPr lang="en-US" dirty="0" smtClean="0"/>
          </a:p>
        </p:txBody>
      </p:sp>
      <p:pic>
        <p:nvPicPr>
          <p:cNvPr id="63491" name="Picture 2"/>
          <p:cNvPicPr>
            <a:picLocks noChangeAspect="1" noChangeArrowheads="1"/>
          </p:cNvPicPr>
          <p:nvPr/>
        </p:nvPicPr>
        <p:blipFill>
          <a:blip r:embed="rId2" cstate="print"/>
          <a:srcRect/>
          <a:stretch>
            <a:fillRect/>
          </a:stretch>
        </p:blipFill>
        <p:spPr bwMode="auto">
          <a:xfrm>
            <a:off x="228600" y="152400"/>
            <a:ext cx="86010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2388" y="115888"/>
            <a:ext cx="3657601" cy="706437"/>
          </a:xfrm>
        </p:spPr>
        <p:txBody>
          <a:bodyPr/>
          <a:lstStyle/>
          <a:p>
            <a:pPr>
              <a:defRPr/>
            </a:pPr>
            <a:r>
              <a:rPr lang="es-CO" sz="2800">
                <a:solidFill>
                  <a:srgbClr val="7F7F7F"/>
                </a:solidFill>
                <a:ea typeface="+mn-ea"/>
                <a:cs typeface="+mn-cs"/>
              </a:rPr>
              <a:t>XM General Smart Mobility Model</a:t>
            </a:r>
          </a:p>
        </p:txBody>
      </p:sp>
      <p:sp>
        <p:nvSpPr>
          <p:cNvPr id="53305" name="Oval 57"/>
          <p:cNvSpPr>
            <a:spLocks noChangeArrowheads="1"/>
          </p:cNvSpPr>
          <p:nvPr/>
        </p:nvSpPr>
        <p:spPr bwMode="auto">
          <a:xfrm>
            <a:off x="609853" y="354370"/>
            <a:ext cx="8317336" cy="6423503"/>
          </a:xfrm>
          <a:prstGeom prst="ellipse">
            <a:avLst/>
          </a:prstGeom>
          <a:solidFill>
            <a:srgbClr val="FF6600">
              <a:alpha val="52000"/>
            </a:srgbClr>
          </a:solidFill>
          <a:ln w="9525">
            <a:noFill/>
            <a:round/>
            <a:headEnd/>
            <a:tailEnd/>
          </a:ln>
          <a:effectLst/>
          <a:scene3d>
            <a:camera prst="orthographicFront"/>
            <a:lightRig rig="threePt" dir="t"/>
          </a:scene3d>
          <a:sp3d>
            <a:bevelT w="152400" h="152400"/>
            <a:bevelB w="152400" h="152400"/>
          </a:sp3d>
        </p:spPr>
        <p:txBody>
          <a:bodyPr wrap="none" anchor="ctr"/>
          <a:lstStyle/>
          <a:p>
            <a:pPr>
              <a:defRPr/>
            </a:pPr>
            <a:endParaRPr lang="es-CO">
              <a:solidFill>
                <a:srgbClr val="D8D8D8">
                  <a:lumMod val="25000"/>
                </a:srgbClr>
              </a:solidFill>
            </a:endParaRPr>
          </a:p>
        </p:txBody>
      </p:sp>
      <p:sp>
        <p:nvSpPr>
          <p:cNvPr id="53275" name="Oval 27"/>
          <p:cNvSpPr>
            <a:spLocks noChangeArrowheads="1"/>
          </p:cNvSpPr>
          <p:nvPr/>
        </p:nvSpPr>
        <p:spPr bwMode="auto">
          <a:xfrm>
            <a:off x="3092811" y="952107"/>
            <a:ext cx="5705587" cy="5344998"/>
          </a:xfrm>
          <a:prstGeom prst="ellipse">
            <a:avLst/>
          </a:prstGeom>
          <a:solidFill>
            <a:srgbClr val="C0C0C0"/>
          </a:solidFill>
          <a:ln w="9525">
            <a:noFill/>
            <a:round/>
            <a:headEnd/>
            <a:tailEnd/>
          </a:ln>
          <a:effectLst/>
          <a:scene3d>
            <a:camera prst="orthographicFront"/>
            <a:lightRig rig="threePt" dir="t"/>
          </a:scene3d>
          <a:sp3d>
            <a:bevelT w="152400" h="152400"/>
            <a:bevelB w="152400" h="152400"/>
          </a:sp3d>
        </p:spPr>
        <p:txBody>
          <a:bodyPr wrap="none" anchor="ctr"/>
          <a:lstStyle/>
          <a:p>
            <a:pPr>
              <a:defRPr/>
            </a:pPr>
            <a:endParaRPr lang="es-CO">
              <a:solidFill>
                <a:srgbClr val="D8D8D8">
                  <a:lumMod val="25000"/>
                </a:srgbClr>
              </a:solidFill>
            </a:endParaRPr>
          </a:p>
        </p:txBody>
      </p:sp>
      <p:sp>
        <p:nvSpPr>
          <p:cNvPr id="53274" name="Oval 26"/>
          <p:cNvSpPr>
            <a:spLocks noChangeArrowheads="1"/>
          </p:cNvSpPr>
          <p:nvPr/>
        </p:nvSpPr>
        <p:spPr bwMode="auto">
          <a:xfrm>
            <a:off x="4680031" y="1912879"/>
            <a:ext cx="3847974" cy="3403840"/>
          </a:xfrm>
          <a:prstGeom prst="ellipse">
            <a:avLst/>
          </a:prstGeom>
          <a:solidFill>
            <a:srgbClr val="808080"/>
          </a:solidFill>
          <a:ln w="9525">
            <a:noFill/>
            <a:round/>
            <a:headEnd/>
            <a:tailEnd/>
          </a:ln>
          <a:effectLst/>
          <a:scene3d>
            <a:camera prst="orthographicFront"/>
            <a:lightRig rig="threePt" dir="t"/>
          </a:scene3d>
          <a:sp3d>
            <a:bevelT w="152400" h="152400"/>
            <a:bevelB w="152400" h="152400"/>
          </a:sp3d>
        </p:spPr>
        <p:txBody>
          <a:bodyPr wrap="none" anchor="ctr"/>
          <a:lstStyle/>
          <a:p>
            <a:pPr>
              <a:defRPr/>
            </a:pPr>
            <a:endParaRPr lang="es-CO">
              <a:solidFill>
                <a:srgbClr val="D8D8D8">
                  <a:lumMod val="25000"/>
                </a:srgbClr>
              </a:solidFill>
            </a:endParaRPr>
          </a:p>
        </p:txBody>
      </p:sp>
      <p:sp>
        <p:nvSpPr>
          <p:cNvPr id="9228" name="Text Box 37"/>
          <p:cNvSpPr txBox="1">
            <a:spLocks noChangeArrowheads="1"/>
          </p:cNvSpPr>
          <p:nvPr/>
        </p:nvSpPr>
        <p:spPr bwMode="auto">
          <a:xfrm>
            <a:off x="1541463" y="4926013"/>
            <a:ext cx="16462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200" smtClean="0">
                <a:solidFill>
                  <a:srgbClr val="D8D8D8">
                    <a:lumMod val="25000"/>
                  </a:srgbClr>
                </a:solidFill>
              </a:rPr>
              <a:t>Education, mobility and citizenship</a:t>
            </a:r>
          </a:p>
        </p:txBody>
      </p:sp>
      <p:sp>
        <p:nvSpPr>
          <p:cNvPr id="9229" name="Text Box 38"/>
          <p:cNvSpPr txBox="1">
            <a:spLocks noChangeArrowheads="1"/>
          </p:cNvSpPr>
          <p:nvPr/>
        </p:nvSpPr>
        <p:spPr bwMode="auto">
          <a:xfrm>
            <a:off x="958850" y="4083050"/>
            <a:ext cx="15287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200" smtClean="0">
                <a:solidFill>
                  <a:srgbClr val="D8D8D8">
                    <a:lumMod val="25000"/>
                  </a:srgbClr>
                </a:solidFill>
              </a:rPr>
              <a:t>Coordination with urban planning</a:t>
            </a:r>
          </a:p>
        </p:txBody>
      </p:sp>
      <p:sp>
        <p:nvSpPr>
          <p:cNvPr id="9230" name="Text Box 39"/>
          <p:cNvSpPr txBox="1">
            <a:spLocks noChangeArrowheads="1"/>
          </p:cNvSpPr>
          <p:nvPr/>
        </p:nvSpPr>
        <p:spPr bwMode="auto">
          <a:xfrm>
            <a:off x="2544763" y="5681663"/>
            <a:ext cx="14811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200" smtClean="0">
                <a:solidFill>
                  <a:srgbClr val="D8D8D8">
                    <a:lumMod val="25000"/>
                  </a:srgbClr>
                </a:solidFill>
              </a:rPr>
              <a:t>Interurban mobility planning</a:t>
            </a:r>
          </a:p>
        </p:txBody>
      </p:sp>
      <p:sp>
        <p:nvSpPr>
          <p:cNvPr id="9231" name="Text Box 43"/>
          <p:cNvSpPr txBox="1">
            <a:spLocks noChangeArrowheads="1"/>
          </p:cNvSpPr>
          <p:nvPr/>
        </p:nvSpPr>
        <p:spPr bwMode="auto">
          <a:xfrm>
            <a:off x="4367213" y="5368925"/>
            <a:ext cx="19716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200" smtClean="0">
                <a:solidFill>
                  <a:srgbClr val="D8D8D8">
                    <a:lumMod val="25000"/>
                  </a:srgbClr>
                </a:solidFill>
              </a:rPr>
              <a:t>Maintenance and asset  management</a:t>
            </a:r>
          </a:p>
        </p:txBody>
      </p:sp>
      <p:sp>
        <p:nvSpPr>
          <p:cNvPr id="9232" name="Text Box 46"/>
          <p:cNvSpPr txBox="1">
            <a:spLocks noChangeArrowheads="1"/>
          </p:cNvSpPr>
          <p:nvPr/>
        </p:nvSpPr>
        <p:spPr bwMode="auto">
          <a:xfrm>
            <a:off x="4678363" y="1225550"/>
            <a:ext cx="247015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mtClean="0">
                <a:solidFill>
                  <a:srgbClr val="D8D8D8">
                    <a:lumMod val="25000"/>
                  </a:srgbClr>
                </a:solidFill>
              </a:rPr>
              <a:t>Mid Term Planning &amp; </a:t>
            </a:r>
          </a:p>
          <a:p>
            <a:pPr algn="ctr" eaLnBrk="1" hangingPunct="1">
              <a:defRPr/>
            </a:pPr>
            <a:r>
              <a:rPr lang="es-CO" smtClean="0">
                <a:solidFill>
                  <a:srgbClr val="D8D8D8">
                    <a:lumMod val="25000"/>
                  </a:srgbClr>
                </a:solidFill>
              </a:rPr>
              <a:t>Coordination</a:t>
            </a:r>
            <a:r>
              <a:rPr lang="es-CO" sz="1200" smtClean="0">
                <a:solidFill>
                  <a:srgbClr val="D8D8D8">
                    <a:lumMod val="25000"/>
                  </a:srgbClr>
                </a:solidFill>
              </a:rPr>
              <a:t> </a:t>
            </a:r>
          </a:p>
        </p:txBody>
      </p:sp>
      <p:sp>
        <p:nvSpPr>
          <p:cNvPr id="9233" name="Text Box 48"/>
          <p:cNvSpPr txBox="1">
            <a:spLocks noChangeArrowheads="1"/>
          </p:cNvSpPr>
          <p:nvPr/>
        </p:nvSpPr>
        <p:spPr bwMode="auto">
          <a:xfrm>
            <a:off x="3182938" y="3509963"/>
            <a:ext cx="1246187"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100" smtClean="0">
                <a:solidFill>
                  <a:srgbClr val="D8D8D8">
                    <a:lumMod val="25000"/>
                  </a:srgbClr>
                </a:solidFill>
              </a:rPr>
              <a:t>Information Management</a:t>
            </a:r>
          </a:p>
        </p:txBody>
      </p:sp>
      <p:sp>
        <p:nvSpPr>
          <p:cNvPr id="9234" name="Text Box 49"/>
          <p:cNvSpPr txBox="1">
            <a:spLocks noChangeArrowheads="1"/>
          </p:cNvSpPr>
          <p:nvPr/>
        </p:nvSpPr>
        <p:spPr bwMode="auto">
          <a:xfrm>
            <a:off x="760413" y="2998788"/>
            <a:ext cx="17938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200" smtClean="0">
                <a:solidFill>
                  <a:srgbClr val="D8D8D8">
                    <a:lumMod val="25000"/>
                  </a:srgbClr>
                </a:solidFill>
              </a:rPr>
              <a:t>Analysis of the Legal, Regulatory, and Policy Environment</a:t>
            </a:r>
          </a:p>
        </p:txBody>
      </p:sp>
      <p:sp>
        <p:nvSpPr>
          <p:cNvPr id="9235" name="Text Box 50"/>
          <p:cNvSpPr txBox="1">
            <a:spLocks noChangeArrowheads="1"/>
          </p:cNvSpPr>
          <p:nvPr/>
        </p:nvSpPr>
        <p:spPr bwMode="auto">
          <a:xfrm>
            <a:off x="1358900" y="2112963"/>
            <a:ext cx="14700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200" smtClean="0">
                <a:solidFill>
                  <a:srgbClr val="D8D8D8">
                    <a:lumMod val="25000"/>
                  </a:srgbClr>
                </a:solidFill>
              </a:rPr>
              <a:t>Technological surveillance</a:t>
            </a:r>
          </a:p>
        </p:txBody>
      </p:sp>
      <p:sp>
        <p:nvSpPr>
          <p:cNvPr id="9236" name="Text Box 54"/>
          <p:cNvSpPr txBox="1">
            <a:spLocks noChangeArrowheads="1"/>
          </p:cNvSpPr>
          <p:nvPr/>
        </p:nvSpPr>
        <p:spPr bwMode="auto">
          <a:xfrm>
            <a:off x="3643313" y="4414838"/>
            <a:ext cx="10350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n-US" sz="1100" dirty="0" smtClean="0">
                <a:solidFill>
                  <a:srgbClr val="D8D8D8">
                    <a:lumMod val="25000"/>
                  </a:srgbClr>
                </a:solidFill>
              </a:rPr>
              <a:t>Risk analysis</a:t>
            </a:r>
          </a:p>
        </p:txBody>
      </p:sp>
      <p:sp>
        <p:nvSpPr>
          <p:cNvPr id="9237" name="Text Box 58"/>
          <p:cNvSpPr txBox="1">
            <a:spLocks noChangeArrowheads="1"/>
          </p:cNvSpPr>
          <p:nvPr/>
        </p:nvSpPr>
        <p:spPr bwMode="auto">
          <a:xfrm>
            <a:off x="1820863" y="1244600"/>
            <a:ext cx="1620837"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200" smtClean="0">
                <a:solidFill>
                  <a:srgbClr val="D8D8D8">
                    <a:lumMod val="25000"/>
                  </a:srgbClr>
                </a:solidFill>
              </a:rPr>
              <a:t>Social &amp; environmental management</a:t>
            </a:r>
          </a:p>
        </p:txBody>
      </p:sp>
      <p:sp>
        <p:nvSpPr>
          <p:cNvPr id="37" name="Oval 25"/>
          <p:cNvSpPr>
            <a:spLocks noChangeArrowheads="1"/>
          </p:cNvSpPr>
          <p:nvPr/>
        </p:nvSpPr>
        <p:spPr bwMode="auto">
          <a:xfrm>
            <a:off x="5814326" y="2964516"/>
            <a:ext cx="1654801" cy="1542383"/>
          </a:xfrm>
          <a:prstGeom prst="ellipse">
            <a:avLst/>
          </a:prstGeom>
          <a:solidFill>
            <a:srgbClr val="333333"/>
          </a:solidFill>
          <a:ln w="9525">
            <a:noFill/>
            <a:round/>
            <a:headEnd/>
            <a:tailEnd/>
          </a:ln>
          <a:effectLst/>
          <a:scene3d>
            <a:camera prst="orthographicFront"/>
            <a:lightRig rig="threePt" dir="t"/>
          </a:scene3d>
          <a:sp3d>
            <a:bevelT w="152400" h="152400"/>
            <a:bevelB w="152400" h="152400"/>
          </a:sp3d>
        </p:spPr>
        <p:txBody>
          <a:bodyPr wrap="none" tIns="0" bIns="0"/>
          <a:lstStyle/>
          <a:p>
            <a:pPr algn="ctr">
              <a:defRPr/>
            </a:pPr>
            <a:r>
              <a:rPr lang="es-CO" sz="2000" dirty="0">
                <a:solidFill>
                  <a:srgbClr val="FFFFFF"/>
                </a:solidFill>
              </a:rPr>
              <a:t>Control</a:t>
            </a:r>
          </a:p>
          <a:p>
            <a:pPr algn="ctr">
              <a:defRPr/>
            </a:pPr>
            <a:r>
              <a:rPr lang="es-CO" sz="2000" dirty="0">
                <a:solidFill>
                  <a:srgbClr val="FFFFFF"/>
                </a:solidFill>
              </a:rPr>
              <a:t>Center</a:t>
            </a:r>
          </a:p>
          <a:p>
            <a:pPr algn="ctr">
              <a:defRPr/>
            </a:pPr>
            <a:r>
              <a:rPr lang="en-US" sz="1400" dirty="0" smtClean="0">
                <a:solidFill>
                  <a:srgbClr val="FFFFFF"/>
                </a:solidFill>
              </a:rPr>
              <a:t>Real time </a:t>
            </a:r>
          </a:p>
          <a:p>
            <a:pPr algn="ctr">
              <a:defRPr/>
            </a:pPr>
            <a:r>
              <a:rPr lang="en-US" sz="1400" dirty="0" smtClean="0">
                <a:solidFill>
                  <a:srgbClr val="FFFFFF"/>
                </a:solidFill>
              </a:rPr>
              <a:t>Supervision</a:t>
            </a:r>
          </a:p>
          <a:p>
            <a:pPr algn="ctr">
              <a:defRPr/>
            </a:pPr>
            <a:endParaRPr lang="es-CO" dirty="0">
              <a:solidFill>
                <a:srgbClr val="FFFFFF"/>
              </a:solidFill>
            </a:endParaRPr>
          </a:p>
          <a:p>
            <a:pPr algn="ctr">
              <a:defRPr/>
            </a:pPr>
            <a:endParaRPr lang="es-CO" dirty="0">
              <a:solidFill>
                <a:srgbClr val="FFFFFF"/>
              </a:solidFill>
            </a:endParaRPr>
          </a:p>
        </p:txBody>
      </p:sp>
      <p:sp>
        <p:nvSpPr>
          <p:cNvPr id="9241" name="Text Box 29"/>
          <p:cNvSpPr txBox="1">
            <a:spLocks noChangeArrowheads="1"/>
          </p:cNvSpPr>
          <p:nvPr/>
        </p:nvSpPr>
        <p:spPr bwMode="auto">
          <a:xfrm>
            <a:off x="5773738" y="2085975"/>
            <a:ext cx="17589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mtClean="0">
                <a:solidFill>
                  <a:srgbClr val="D8D8D8">
                    <a:lumMod val="25000"/>
                  </a:srgbClr>
                </a:solidFill>
              </a:rPr>
              <a:t>Short Term Planning &amp;</a:t>
            </a:r>
          </a:p>
          <a:p>
            <a:pPr algn="ctr" eaLnBrk="1" hangingPunct="1">
              <a:defRPr/>
            </a:pPr>
            <a:r>
              <a:rPr lang="es-CO" smtClean="0">
                <a:solidFill>
                  <a:srgbClr val="D8D8D8">
                    <a:lumMod val="25000"/>
                  </a:srgbClr>
                </a:solidFill>
              </a:rPr>
              <a:t>Coordination</a:t>
            </a:r>
          </a:p>
        </p:txBody>
      </p:sp>
      <p:sp>
        <p:nvSpPr>
          <p:cNvPr id="9242" name="Text Box 30"/>
          <p:cNvSpPr txBox="1">
            <a:spLocks noChangeArrowheads="1"/>
          </p:cNvSpPr>
          <p:nvPr/>
        </p:nvSpPr>
        <p:spPr bwMode="auto">
          <a:xfrm>
            <a:off x="7408863" y="3614738"/>
            <a:ext cx="1201737"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100" smtClean="0">
                <a:solidFill>
                  <a:srgbClr val="D8D8D8">
                    <a:lumMod val="25000"/>
                  </a:srgbClr>
                </a:solidFill>
              </a:rPr>
              <a:t>User information</a:t>
            </a:r>
          </a:p>
        </p:txBody>
      </p:sp>
      <p:sp>
        <p:nvSpPr>
          <p:cNvPr id="9243" name="Text Box 31"/>
          <p:cNvSpPr txBox="1">
            <a:spLocks noChangeArrowheads="1"/>
          </p:cNvSpPr>
          <p:nvPr/>
        </p:nvSpPr>
        <p:spPr bwMode="auto">
          <a:xfrm>
            <a:off x="4772025" y="3125788"/>
            <a:ext cx="1184275"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100" smtClean="0">
                <a:solidFill>
                  <a:srgbClr val="D8D8D8">
                    <a:lumMod val="25000"/>
                  </a:srgbClr>
                </a:solidFill>
              </a:rPr>
              <a:t>Coordination with authorities </a:t>
            </a:r>
          </a:p>
        </p:txBody>
      </p:sp>
      <p:sp>
        <p:nvSpPr>
          <p:cNvPr id="9244" name="Text Box 33"/>
          <p:cNvSpPr txBox="1">
            <a:spLocks noChangeArrowheads="1"/>
          </p:cNvSpPr>
          <p:nvPr/>
        </p:nvSpPr>
        <p:spPr bwMode="auto">
          <a:xfrm>
            <a:off x="7050088" y="2998788"/>
            <a:ext cx="14716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n-US" sz="1100" dirty="0" smtClean="0">
                <a:solidFill>
                  <a:srgbClr val="D8D8D8">
                    <a:lumMod val="25000"/>
                  </a:srgbClr>
                </a:solidFill>
              </a:rPr>
              <a:t>Photo detection, CCTV</a:t>
            </a:r>
          </a:p>
        </p:txBody>
      </p:sp>
      <p:sp>
        <p:nvSpPr>
          <p:cNvPr id="52" name="Text Box 34"/>
          <p:cNvSpPr txBox="1">
            <a:spLocks noChangeArrowheads="1"/>
          </p:cNvSpPr>
          <p:nvPr/>
        </p:nvSpPr>
        <p:spPr bwMode="auto">
          <a:xfrm>
            <a:off x="6896100" y="4502150"/>
            <a:ext cx="993775" cy="246063"/>
          </a:xfrm>
          <a:prstGeom prst="rect">
            <a:avLst/>
          </a:prstGeom>
          <a:noFill/>
          <a:ln w="9525">
            <a:noFill/>
            <a:miter lim="800000"/>
            <a:headEnd/>
            <a:tailEnd/>
          </a:ln>
          <a:effectLst/>
        </p:spPr>
        <p:txBody>
          <a:bodyPr>
            <a:spAutoFit/>
          </a:bodyPr>
          <a:lstStyle/>
          <a:p>
            <a:pPr algn="ctr">
              <a:defRPr/>
            </a:pPr>
            <a:r>
              <a:rPr lang="es-CO" sz="1000" dirty="0" err="1">
                <a:solidFill>
                  <a:srgbClr val="D8D8D8">
                    <a:lumMod val="25000"/>
                  </a:srgbClr>
                </a:solidFill>
              </a:rPr>
              <a:t>DMS</a:t>
            </a:r>
            <a:endParaRPr lang="es-CO" sz="1000" dirty="0">
              <a:solidFill>
                <a:srgbClr val="D8D8D8">
                  <a:lumMod val="25000"/>
                </a:srgbClr>
              </a:solidFill>
            </a:endParaRPr>
          </a:p>
        </p:txBody>
      </p:sp>
      <p:sp>
        <p:nvSpPr>
          <p:cNvPr id="53" name="Text Box 35"/>
          <p:cNvSpPr txBox="1">
            <a:spLocks noChangeArrowheads="1"/>
          </p:cNvSpPr>
          <p:nvPr/>
        </p:nvSpPr>
        <p:spPr bwMode="auto">
          <a:xfrm>
            <a:off x="7386638" y="4097338"/>
            <a:ext cx="993775" cy="246062"/>
          </a:xfrm>
          <a:prstGeom prst="rect">
            <a:avLst/>
          </a:prstGeom>
          <a:noFill/>
          <a:ln w="9525">
            <a:noFill/>
            <a:miter lim="800000"/>
            <a:headEnd/>
            <a:tailEnd/>
          </a:ln>
          <a:effectLst/>
        </p:spPr>
        <p:txBody>
          <a:bodyPr>
            <a:spAutoFit/>
          </a:bodyPr>
          <a:lstStyle/>
          <a:p>
            <a:pPr algn="ctr">
              <a:defRPr/>
            </a:pPr>
            <a:r>
              <a:rPr lang="es-CO" sz="1000" dirty="0">
                <a:solidFill>
                  <a:srgbClr val="D8D8D8">
                    <a:lumMod val="25000"/>
                  </a:srgbClr>
                </a:solidFill>
              </a:rPr>
              <a:t>Radio</a:t>
            </a:r>
          </a:p>
        </p:txBody>
      </p:sp>
      <p:sp>
        <p:nvSpPr>
          <p:cNvPr id="54" name="Text Box 36"/>
          <p:cNvSpPr txBox="1">
            <a:spLocks noChangeArrowheads="1"/>
          </p:cNvSpPr>
          <p:nvPr/>
        </p:nvSpPr>
        <p:spPr bwMode="auto">
          <a:xfrm>
            <a:off x="7259638" y="4338638"/>
            <a:ext cx="993775" cy="246062"/>
          </a:xfrm>
          <a:prstGeom prst="rect">
            <a:avLst/>
          </a:prstGeom>
          <a:noFill/>
          <a:ln w="9525">
            <a:noFill/>
            <a:miter lim="800000"/>
            <a:headEnd/>
            <a:tailEnd/>
          </a:ln>
          <a:effectLst/>
        </p:spPr>
        <p:txBody>
          <a:bodyPr>
            <a:spAutoFit/>
          </a:bodyPr>
          <a:lstStyle/>
          <a:p>
            <a:pPr algn="ctr">
              <a:defRPr/>
            </a:pPr>
            <a:r>
              <a:rPr lang="es-CO" sz="1000" dirty="0">
                <a:solidFill>
                  <a:srgbClr val="D8D8D8">
                    <a:lumMod val="25000"/>
                  </a:srgbClr>
                </a:solidFill>
              </a:rPr>
              <a:t>web</a:t>
            </a:r>
          </a:p>
        </p:txBody>
      </p:sp>
      <p:sp>
        <p:nvSpPr>
          <p:cNvPr id="9248" name="Text Box 41"/>
          <p:cNvSpPr txBox="1">
            <a:spLocks noChangeArrowheads="1"/>
          </p:cNvSpPr>
          <p:nvPr/>
        </p:nvSpPr>
        <p:spPr bwMode="auto">
          <a:xfrm>
            <a:off x="4852988" y="4100513"/>
            <a:ext cx="134937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100" smtClean="0">
                <a:solidFill>
                  <a:srgbClr val="D8D8D8">
                    <a:lumMod val="25000"/>
                  </a:srgbClr>
                </a:solidFill>
              </a:rPr>
              <a:t>Emergency &amp; crisis mgmt</a:t>
            </a:r>
          </a:p>
        </p:txBody>
      </p:sp>
      <p:sp>
        <p:nvSpPr>
          <p:cNvPr id="9249" name="Text Box 51"/>
          <p:cNvSpPr txBox="1">
            <a:spLocks noChangeArrowheads="1"/>
          </p:cNvSpPr>
          <p:nvPr/>
        </p:nvSpPr>
        <p:spPr bwMode="auto">
          <a:xfrm>
            <a:off x="6677025" y="4789488"/>
            <a:ext cx="9937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000" smtClean="0">
                <a:solidFill>
                  <a:srgbClr val="D8D8D8">
                    <a:lumMod val="25000"/>
                  </a:srgbClr>
                </a:solidFill>
              </a:rPr>
              <a:t>Call center</a:t>
            </a:r>
          </a:p>
        </p:txBody>
      </p:sp>
      <p:sp>
        <p:nvSpPr>
          <p:cNvPr id="9250" name="Text Box 40"/>
          <p:cNvSpPr txBox="1">
            <a:spLocks noChangeArrowheads="1"/>
          </p:cNvSpPr>
          <p:nvPr/>
        </p:nvSpPr>
        <p:spPr bwMode="auto">
          <a:xfrm>
            <a:off x="5313363" y="4746625"/>
            <a:ext cx="14112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100" smtClean="0">
                <a:solidFill>
                  <a:srgbClr val="D8D8D8">
                    <a:lumMod val="25000"/>
                  </a:srgbClr>
                </a:solidFill>
              </a:rPr>
              <a:t>Parking</a:t>
            </a:r>
          </a:p>
        </p:txBody>
      </p:sp>
      <p:sp>
        <p:nvSpPr>
          <p:cNvPr id="9251" name="Text Box 46"/>
          <p:cNvSpPr txBox="1">
            <a:spLocks noChangeArrowheads="1"/>
          </p:cNvSpPr>
          <p:nvPr/>
        </p:nvSpPr>
        <p:spPr bwMode="auto">
          <a:xfrm>
            <a:off x="3205163" y="2228850"/>
            <a:ext cx="1963737"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z="1100" smtClean="0">
                <a:solidFill>
                  <a:srgbClr val="D8D8D8">
                    <a:lumMod val="25000"/>
                  </a:srgbClr>
                </a:solidFill>
              </a:rPr>
              <a:t> Coordination</a:t>
            </a:r>
          </a:p>
          <a:p>
            <a:pPr algn="ctr" eaLnBrk="1" hangingPunct="1">
              <a:defRPr/>
            </a:pPr>
            <a:r>
              <a:rPr lang="es-CO" sz="1100" smtClean="0">
                <a:solidFill>
                  <a:srgbClr val="D8D8D8">
                    <a:lumMod val="25000"/>
                  </a:srgbClr>
                </a:solidFill>
              </a:rPr>
              <a:t>with Gobernment </a:t>
            </a:r>
          </a:p>
          <a:p>
            <a:pPr algn="ctr" eaLnBrk="1" hangingPunct="1">
              <a:defRPr/>
            </a:pPr>
            <a:r>
              <a:rPr lang="es-CO" sz="1100" smtClean="0">
                <a:solidFill>
                  <a:srgbClr val="D8D8D8">
                    <a:lumMod val="25000"/>
                  </a:srgbClr>
                </a:solidFill>
              </a:rPr>
              <a:t>&amp; Public </a:t>
            </a:r>
          </a:p>
          <a:p>
            <a:pPr algn="ctr" eaLnBrk="1" hangingPunct="1">
              <a:defRPr/>
            </a:pPr>
            <a:r>
              <a:rPr lang="es-CO" sz="1100" smtClean="0">
                <a:solidFill>
                  <a:srgbClr val="D8D8D8">
                    <a:lumMod val="25000"/>
                  </a:srgbClr>
                </a:solidFill>
              </a:rPr>
              <a:t>entities</a:t>
            </a:r>
          </a:p>
        </p:txBody>
      </p:sp>
      <p:sp>
        <p:nvSpPr>
          <p:cNvPr id="9252" name="Text Box 38"/>
          <p:cNvSpPr txBox="1">
            <a:spLocks noChangeArrowheads="1"/>
          </p:cNvSpPr>
          <p:nvPr/>
        </p:nvSpPr>
        <p:spPr bwMode="auto">
          <a:xfrm>
            <a:off x="3092450" y="639763"/>
            <a:ext cx="184626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es-CO" smtClean="0">
                <a:solidFill>
                  <a:srgbClr val="D8D8D8">
                    <a:lumMod val="25000"/>
                  </a:srgbClr>
                </a:solidFill>
              </a:rPr>
              <a:t>Long Term Planning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350" y="103188"/>
            <a:ext cx="8229600" cy="706437"/>
          </a:xfrm>
          <a:extLst>
            <a:ext uri="{91240B29-F687-4F45-9708-019B960494DF}">
              <a14:hiddenLine xmlns="" xmlns:a14="http://schemas.microsoft.com/office/drawing/2010/main" w="9525" cap="flat" cmpd="sng" algn="ctr">
                <a:solidFill>
                  <a:srgbClr val="000000"/>
                </a:solidFill>
                <a:prstDash val="solid"/>
                <a:miter lim="800000"/>
                <a:headEnd/>
                <a:tailEnd/>
              </a14:hiddenLine>
            </a:ext>
          </a:extLst>
        </p:spPr>
        <p:txBody>
          <a:bodyPr/>
          <a:lstStyle/>
          <a:p>
            <a:pPr>
              <a:defRPr/>
            </a:pPr>
            <a:r>
              <a:rPr lang="en-US" sz="2800" dirty="0" smtClean="0">
                <a:solidFill>
                  <a:srgbClr val="7F7F7F"/>
                </a:solidFill>
                <a:ea typeface="+mn-ea"/>
                <a:cs typeface="+mn-cs"/>
              </a:rPr>
              <a:t>Government Programs</a:t>
            </a:r>
            <a:endParaRPr lang="en-US" sz="2800" dirty="0">
              <a:solidFill>
                <a:srgbClr val="7F7F7F"/>
              </a:solidFill>
              <a:ea typeface="+mn-ea"/>
              <a:cs typeface="+mn-cs"/>
            </a:endParaRPr>
          </a:p>
        </p:txBody>
      </p:sp>
      <p:sp>
        <p:nvSpPr>
          <p:cNvPr id="13315" name="Text Box 70"/>
          <p:cNvSpPr txBox="1">
            <a:spLocks noChangeArrowheads="1"/>
          </p:cNvSpPr>
          <p:nvPr/>
        </p:nvSpPr>
        <p:spPr bwMode="auto">
          <a:xfrm>
            <a:off x="4303713" y="5478463"/>
            <a:ext cx="4094162" cy="830262"/>
          </a:xfrm>
          <a:prstGeom prst="rect">
            <a:avLst/>
          </a:prstGeom>
          <a:noFill/>
          <a:ln w="9525" algn="ctr">
            <a:noFill/>
            <a:miter lim="800000"/>
            <a:headEnd/>
            <a:tailEnd/>
          </a:ln>
        </p:spPr>
        <p:txBody>
          <a:bodyPr>
            <a:spAutoFit/>
          </a:bodyPr>
          <a:lstStyle/>
          <a:p>
            <a:pPr algn="ctr">
              <a:spcBef>
                <a:spcPct val="25000"/>
              </a:spcBef>
            </a:pPr>
            <a:r>
              <a:rPr lang="en-US" sz="2400" b="1" dirty="0" smtClean="0">
                <a:solidFill>
                  <a:srgbClr val="777777"/>
                </a:solidFill>
                <a:latin typeface="Bookman Old Style" pitchFamily="18" charset="0"/>
              </a:rPr>
              <a:t>Improving the mobility of cities</a:t>
            </a:r>
            <a:endParaRPr lang="en-US" sz="2400" b="1" dirty="0">
              <a:solidFill>
                <a:srgbClr val="777777"/>
              </a:solidFill>
              <a:latin typeface="Bookman Old Style" pitchFamily="18" charset="0"/>
            </a:endParaRPr>
          </a:p>
        </p:txBody>
      </p:sp>
      <p:sp>
        <p:nvSpPr>
          <p:cNvPr id="13316" name="Text Box 71"/>
          <p:cNvSpPr txBox="1">
            <a:spLocks noChangeArrowheads="1"/>
          </p:cNvSpPr>
          <p:nvPr/>
        </p:nvSpPr>
        <p:spPr bwMode="auto">
          <a:xfrm>
            <a:off x="357188" y="3270250"/>
            <a:ext cx="3295650" cy="2170113"/>
          </a:xfrm>
          <a:prstGeom prst="rect">
            <a:avLst/>
          </a:prstGeom>
          <a:noFill/>
          <a:ln w="9525" algn="ctr">
            <a:noFill/>
            <a:miter lim="800000"/>
            <a:headEnd/>
            <a:tailEnd/>
          </a:ln>
        </p:spPr>
        <p:txBody>
          <a:bodyPr>
            <a:spAutoFit/>
          </a:bodyPr>
          <a:lstStyle/>
          <a:p>
            <a:pPr marL="182563" indent="-182563">
              <a:lnSpc>
                <a:spcPct val="150000"/>
              </a:lnSpc>
              <a:spcBef>
                <a:spcPct val="25000"/>
              </a:spcBef>
              <a:buFont typeface="Wingdings" pitchFamily="2" charset="2"/>
              <a:buChar char="Ø"/>
            </a:pPr>
            <a:r>
              <a:rPr lang="es-CO" sz="2000" b="1" u="sng">
                <a:solidFill>
                  <a:srgbClr val="777777"/>
                </a:solidFill>
                <a:latin typeface="Arial Narrow" pitchFamily="34" charset="0"/>
              </a:rPr>
              <a:t>Urban Transport</a:t>
            </a:r>
            <a:endParaRPr lang="es-ES" sz="2000" b="1" u="sng">
              <a:solidFill>
                <a:srgbClr val="777777"/>
              </a:solidFill>
              <a:latin typeface="Arial Narrow" pitchFamily="34" charset="0"/>
            </a:endParaRPr>
          </a:p>
          <a:p>
            <a:pPr marL="182563" indent="-182563">
              <a:lnSpc>
                <a:spcPct val="150000"/>
              </a:lnSpc>
              <a:spcBef>
                <a:spcPct val="25000"/>
              </a:spcBef>
              <a:buFont typeface="Wingdings" pitchFamily="2" charset="2"/>
              <a:buChar char="Ø"/>
            </a:pPr>
            <a:r>
              <a:rPr lang="es-CO" sz="2000" b="1">
                <a:solidFill>
                  <a:srgbClr val="777777"/>
                </a:solidFill>
                <a:latin typeface="Arial Narrow" pitchFamily="34" charset="0"/>
              </a:rPr>
              <a:t>Urban development</a:t>
            </a:r>
          </a:p>
          <a:p>
            <a:pPr marL="182563" indent="-182563">
              <a:lnSpc>
                <a:spcPct val="150000"/>
              </a:lnSpc>
              <a:spcBef>
                <a:spcPct val="25000"/>
              </a:spcBef>
              <a:buFont typeface="Wingdings" pitchFamily="2" charset="2"/>
              <a:buChar char="Ø"/>
            </a:pPr>
            <a:r>
              <a:rPr lang="es-CO" sz="2000" b="1">
                <a:solidFill>
                  <a:srgbClr val="777777"/>
                </a:solidFill>
                <a:latin typeface="Arial Narrow" pitchFamily="34" charset="0"/>
              </a:rPr>
              <a:t>Tenement  / housing</a:t>
            </a:r>
          </a:p>
          <a:p>
            <a:pPr marL="182563" indent="-182563">
              <a:lnSpc>
                <a:spcPct val="150000"/>
              </a:lnSpc>
              <a:spcBef>
                <a:spcPct val="25000"/>
              </a:spcBef>
              <a:buFont typeface="Wingdings" pitchFamily="2" charset="2"/>
              <a:buChar char="Ø"/>
            </a:pPr>
            <a:r>
              <a:rPr lang="es-CO" sz="2000" b="1">
                <a:solidFill>
                  <a:srgbClr val="777777"/>
                </a:solidFill>
                <a:latin typeface="Arial Narrow" pitchFamily="34" charset="0"/>
              </a:rPr>
              <a:t>Water and sanitation</a:t>
            </a:r>
          </a:p>
        </p:txBody>
      </p:sp>
      <p:pic>
        <p:nvPicPr>
          <p:cNvPr id="13317" name="Picture 80"/>
          <p:cNvPicPr>
            <a:picLocks noChangeAspect="1" noChangeArrowheads="1"/>
          </p:cNvPicPr>
          <p:nvPr/>
        </p:nvPicPr>
        <p:blipFill>
          <a:blip r:embed="rId2" cstate="print"/>
          <a:srcRect l="12387" r="11960"/>
          <a:stretch>
            <a:fillRect/>
          </a:stretch>
        </p:blipFill>
        <p:spPr bwMode="auto">
          <a:xfrm>
            <a:off x="241300" y="981075"/>
            <a:ext cx="2249488" cy="1911350"/>
          </a:xfrm>
          <a:prstGeom prst="rect">
            <a:avLst/>
          </a:prstGeom>
          <a:noFill/>
          <a:ln w="9525">
            <a:noFill/>
            <a:miter lim="800000"/>
            <a:headEnd/>
            <a:tailEnd/>
          </a:ln>
        </p:spPr>
      </p:pic>
      <p:sp>
        <p:nvSpPr>
          <p:cNvPr id="13318" name="Text Box 73"/>
          <p:cNvSpPr txBox="1">
            <a:spLocks noChangeArrowheads="1"/>
          </p:cNvSpPr>
          <p:nvPr/>
        </p:nvSpPr>
        <p:spPr bwMode="auto">
          <a:xfrm>
            <a:off x="2490788" y="1057275"/>
            <a:ext cx="2047875" cy="1631950"/>
          </a:xfrm>
          <a:prstGeom prst="rect">
            <a:avLst/>
          </a:prstGeom>
          <a:noFill/>
          <a:ln w="9525" algn="ctr">
            <a:noFill/>
            <a:miter lim="800000"/>
            <a:headEnd/>
            <a:tailEnd/>
          </a:ln>
        </p:spPr>
        <p:txBody>
          <a:bodyPr lIns="72000">
            <a:spAutoFit/>
          </a:bodyPr>
          <a:lstStyle/>
          <a:p>
            <a:pPr marL="182563" indent="-182563">
              <a:lnSpc>
                <a:spcPct val="150000"/>
              </a:lnSpc>
              <a:spcBef>
                <a:spcPct val="25000"/>
              </a:spcBef>
              <a:buFont typeface="Wingdings" pitchFamily="2" charset="2"/>
              <a:buChar char="Ø"/>
            </a:pPr>
            <a:r>
              <a:rPr lang="es-CO" sz="2000" b="1">
                <a:solidFill>
                  <a:srgbClr val="777777"/>
                </a:solidFill>
                <a:latin typeface="Arial Narrow" pitchFamily="34" charset="0"/>
              </a:rPr>
              <a:t>Quality of life</a:t>
            </a:r>
            <a:endParaRPr lang="es-ES" sz="2000" b="1">
              <a:solidFill>
                <a:srgbClr val="777777"/>
              </a:solidFill>
              <a:latin typeface="Arial Narrow" pitchFamily="34" charset="0"/>
            </a:endParaRPr>
          </a:p>
          <a:p>
            <a:pPr marL="182563" indent="-182563">
              <a:lnSpc>
                <a:spcPct val="150000"/>
              </a:lnSpc>
              <a:spcBef>
                <a:spcPct val="25000"/>
              </a:spcBef>
              <a:buFont typeface="Wingdings" pitchFamily="2" charset="2"/>
              <a:buChar char="Ø"/>
            </a:pPr>
            <a:r>
              <a:rPr lang="es-CO" sz="2000" b="1">
                <a:solidFill>
                  <a:srgbClr val="777777"/>
                </a:solidFill>
                <a:latin typeface="Arial Narrow" pitchFamily="34" charset="0"/>
              </a:rPr>
              <a:t>Productivity</a:t>
            </a:r>
          </a:p>
          <a:p>
            <a:pPr marL="182563" indent="-182563">
              <a:lnSpc>
                <a:spcPct val="150000"/>
              </a:lnSpc>
              <a:spcBef>
                <a:spcPct val="25000"/>
              </a:spcBef>
              <a:buFont typeface="Wingdings" pitchFamily="2" charset="2"/>
              <a:buChar char="Ø"/>
            </a:pPr>
            <a:r>
              <a:rPr lang="es-CO" sz="2000" b="1">
                <a:solidFill>
                  <a:srgbClr val="777777"/>
                </a:solidFill>
                <a:latin typeface="Arial Narrow" pitchFamily="34" charset="0"/>
              </a:rPr>
              <a:t>Competitiveness</a:t>
            </a:r>
          </a:p>
        </p:txBody>
      </p:sp>
      <p:sp>
        <p:nvSpPr>
          <p:cNvPr id="13319" name="Rectangle 81"/>
          <p:cNvSpPr>
            <a:spLocks noChangeArrowheads="1"/>
          </p:cNvSpPr>
          <p:nvPr/>
        </p:nvSpPr>
        <p:spPr bwMode="auto">
          <a:xfrm>
            <a:off x="152400" y="914400"/>
            <a:ext cx="4381500" cy="2032000"/>
          </a:xfrm>
          <a:prstGeom prst="rect">
            <a:avLst/>
          </a:prstGeom>
          <a:noFill/>
          <a:ln w="9525">
            <a:solidFill>
              <a:schemeClr val="bg2"/>
            </a:solidFill>
            <a:miter lim="800000"/>
            <a:headEnd/>
            <a:tailEnd/>
          </a:ln>
        </p:spPr>
        <p:txBody>
          <a:bodyPr wrap="none" anchor="ctr"/>
          <a:lstStyle/>
          <a:p>
            <a:endParaRPr lang="en-US">
              <a:solidFill>
                <a:srgbClr val="1F497D"/>
              </a:solidFill>
            </a:endParaRPr>
          </a:p>
        </p:txBody>
      </p:sp>
      <p:sp>
        <p:nvSpPr>
          <p:cNvPr id="13320" name="AutoShape 86"/>
          <p:cNvSpPr>
            <a:spLocks noChangeArrowheads="1"/>
          </p:cNvSpPr>
          <p:nvPr/>
        </p:nvSpPr>
        <p:spPr bwMode="auto">
          <a:xfrm>
            <a:off x="3327400" y="3390900"/>
            <a:ext cx="838200" cy="1752600"/>
          </a:xfrm>
          <a:prstGeom prst="rightArrow">
            <a:avLst>
              <a:gd name="adj1" fmla="val 50000"/>
              <a:gd name="adj2" fmla="val 25000"/>
            </a:avLst>
          </a:prstGeom>
          <a:solidFill>
            <a:schemeClr val="bg2">
              <a:alpha val="63921"/>
            </a:schemeClr>
          </a:solidFill>
          <a:ln w="9525">
            <a:noFill/>
            <a:miter lim="800000"/>
            <a:headEnd/>
            <a:tailEnd/>
          </a:ln>
        </p:spPr>
        <p:txBody>
          <a:bodyPr wrap="none" anchor="ctr"/>
          <a:lstStyle/>
          <a:p>
            <a:endParaRPr lang="en-US">
              <a:solidFill>
                <a:srgbClr val="1F497D"/>
              </a:solidFill>
            </a:endParaRPr>
          </a:p>
        </p:txBody>
      </p:sp>
      <p:pic>
        <p:nvPicPr>
          <p:cNvPr id="13321" name="Picture 13"/>
          <p:cNvPicPr>
            <a:picLocks noChangeAspect="1" noChangeArrowheads="1"/>
          </p:cNvPicPr>
          <p:nvPr/>
        </p:nvPicPr>
        <p:blipFill>
          <a:blip r:embed="rId3" cstate="print"/>
          <a:srcRect/>
          <a:stretch>
            <a:fillRect/>
          </a:stretch>
        </p:blipFill>
        <p:spPr bwMode="auto">
          <a:xfrm>
            <a:off x="4608513" y="968375"/>
            <a:ext cx="4365625" cy="375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sz="2800" dirty="0" smtClean="0">
                <a:solidFill>
                  <a:srgbClr val="7F7F7F"/>
                </a:solidFill>
                <a:ea typeface="+mn-ea"/>
                <a:cs typeface="+mn-cs"/>
              </a:rPr>
              <a:t>Current Situation and Challenges</a:t>
            </a:r>
            <a:endParaRPr lang="en-US" sz="2800" dirty="0">
              <a:solidFill>
                <a:srgbClr val="7F7F7F"/>
              </a:solidFill>
              <a:ea typeface="+mn-ea"/>
              <a:cs typeface="+mn-cs"/>
            </a:endParaRPr>
          </a:p>
        </p:txBody>
      </p:sp>
      <p:sp>
        <p:nvSpPr>
          <p:cNvPr id="14339" name="Text Box 7"/>
          <p:cNvSpPr txBox="1">
            <a:spLocks noChangeArrowheads="1"/>
          </p:cNvSpPr>
          <p:nvPr/>
        </p:nvSpPr>
        <p:spPr bwMode="auto">
          <a:xfrm>
            <a:off x="250825" y="1360488"/>
            <a:ext cx="8304213" cy="4524375"/>
          </a:xfrm>
          <a:prstGeom prst="rect">
            <a:avLst/>
          </a:prstGeom>
          <a:noFill/>
          <a:ln w="9525">
            <a:noFill/>
            <a:miter lim="800000"/>
            <a:headEnd/>
            <a:tailEnd/>
          </a:ln>
          <a:effectLst/>
        </p:spPr>
        <p:txBody>
          <a:bodyPr>
            <a:spAutoFit/>
          </a:bodyPr>
          <a:lstStyle/>
          <a:p>
            <a:pPr marL="355600" indent="-355600">
              <a:lnSpc>
                <a:spcPct val="150000"/>
              </a:lnSpc>
            </a:pPr>
            <a:r>
              <a:rPr lang="en-US" sz="1600" b="1" dirty="0" smtClean="0">
                <a:solidFill>
                  <a:srgbClr val="777777"/>
                </a:solidFill>
              </a:rPr>
              <a:t>In general terms…</a:t>
            </a:r>
          </a:p>
          <a:p>
            <a:pPr marL="355600" indent="-355600">
              <a:lnSpc>
                <a:spcPct val="150000"/>
              </a:lnSpc>
              <a:buFontTx/>
              <a:buChar char="•"/>
            </a:pPr>
            <a:r>
              <a:rPr lang="en-US" sz="1600" dirty="0" smtClean="0">
                <a:solidFill>
                  <a:srgbClr val="777777"/>
                </a:solidFill>
              </a:rPr>
              <a:t>Changes in government approaches</a:t>
            </a:r>
          </a:p>
          <a:p>
            <a:pPr marL="355600" indent="-355600">
              <a:lnSpc>
                <a:spcPct val="150000"/>
              </a:lnSpc>
              <a:buFontTx/>
              <a:buChar char="•"/>
            </a:pPr>
            <a:r>
              <a:rPr lang="en-US" sz="1600" dirty="0" smtClean="0">
                <a:solidFill>
                  <a:srgbClr val="777777"/>
                </a:solidFill>
              </a:rPr>
              <a:t>Little political support for initiatives</a:t>
            </a:r>
          </a:p>
          <a:p>
            <a:pPr marL="355600" indent="-355600">
              <a:lnSpc>
                <a:spcPct val="150000"/>
              </a:lnSpc>
              <a:buFontTx/>
              <a:buChar char="•"/>
            </a:pPr>
            <a:r>
              <a:rPr lang="en-US" sz="1600" dirty="0" smtClean="0">
                <a:solidFill>
                  <a:srgbClr val="777777"/>
                </a:solidFill>
              </a:rPr>
              <a:t>Lack of resources</a:t>
            </a:r>
          </a:p>
          <a:p>
            <a:pPr marL="355600" indent="-355600">
              <a:lnSpc>
                <a:spcPct val="150000"/>
              </a:lnSpc>
              <a:buFontTx/>
              <a:buChar char="•"/>
            </a:pPr>
            <a:r>
              <a:rPr lang="en-US" sz="1600" dirty="0" smtClean="0">
                <a:solidFill>
                  <a:srgbClr val="777777"/>
                </a:solidFill>
              </a:rPr>
              <a:t>Fear of making unpopular decisions</a:t>
            </a:r>
          </a:p>
          <a:p>
            <a:pPr marL="355600" indent="-355600">
              <a:lnSpc>
                <a:spcPct val="150000"/>
              </a:lnSpc>
            </a:pPr>
            <a:endParaRPr lang="es-CO" sz="1600" b="1" dirty="0">
              <a:solidFill>
                <a:srgbClr val="777777"/>
              </a:solidFill>
            </a:endParaRPr>
          </a:p>
          <a:p>
            <a:pPr marL="355600" indent="-355600">
              <a:lnSpc>
                <a:spcPct val="150000"/>
              </a:lnSpc>
            </a:pPr>
            <a:r>
              <a:rPr lang="en-US" sz="1600" b="1" dirty="0" smtClean="0">
                <a:solidFill>
                  <a:srgbClr val="777777"/>
                </a:solidFill>
              </a:rPr>
              <a:t>In specific terms…</a:t>
            </a:r>
          </a:p>
          <a:p>
            <a:pPr marL="355600" indent="-355600" eaLnBrk="0" hangingPunct="0">
              <a:lnSpc>
                <a:spcPct val="150000"/>
              </a:lnSpc>
              <a:buFont typeface="Arial" charset="0"/>
              <a:buChar char="•"/>
            </a:pPr>
            <a:r>
              <a:rPr lang="en-US" sz="1600" dirty="0" smtClean="0">
                <a:solidFill>
                  <a:srgbClr val="777777"/>
                </a:solidFill>
              </a:rPr>
              <a:t>Little </a:t>
            </a:r>
            <a:r>
              <a:rPr lang="en-US" sz="1600" dirty="0">
                <a:solidFill>
                  <a:srgbClr val="777777"/>
                </a:solidFill>
              </a:rPr>
              <a:t>long and medium term planning</a:t>
            </a:r>
          </a:p>
          <a:p>
            <a:pPr marL="355600" indent="-355600" eaLnBrk="0" hangingPunct="0">
              <a:lnSpc>
                <a:spcPct val="150000"/>
              </a:lnSpc>
              <a:buFont typeface="Arial" charset="0"/>
              <a:buChar char="•"/>
            </a:pPr>
            <a:r>
              <a:rPr lang="en-US" sz="1600" dirty="0">
                <a:solidFill>
                  <a:srgbClr val="777777"/>
                </a:solidFill>
              </a:rPr>
              <a:t>Weak institutional coordination</a:t>
            </a:r>
          </a:p>
          <a:p>
            <a:pPr marL="355600" indent="-355600" eaLnBrk="0" hangingPunct="0">
              <a:lnSpc>
                <a:spcPct val="150000"/>
              </a:lnSpc>
              <a:buFont typeface="Arial" charset="0"/>
              <a:buChar char="•"/>
            </a:pPr>
            <a:r>
              <a:rPr lang="en-US" sz="1600" dirty="0">
                <a:solidFill>
                  <a:srgbClr val="777777"/>
                </a:solidFill>
              </a:rPr>
              <a:t>Delay in information systems</a:t>
            </a:r>
          </a:p>
          <a:p>
            <a:pPr marL="355600" indent="-355600" eaLnBrk="0" hangingPunct="0">
              <a:lnSpc>
                <a:spcPct val="150000"/>
              </a:lnSpc>
              <a:buFont typeface="Arial" charset="0"/>
              <a:buChar char="•"/>
            </a:pPr>
            <a:r>
              <a:rPr lang="en-US" sz="1600" dirty="0">
                <a:solidFill>
                  <a:srgbClr val="777777"/>
                </a:solidFill>
              </a:rPr>
              <a:t>Little linking </a:t>
            </a:r>
            <a:r>
              <a:rPr lang="en-US" sz="1600" dirty="0" smtClean="0">
                <a:solidFill>
                  <a:srgbClr val="777777"/>
                </a:solidFill>
              </a:rPr>
              <a:t>of </a:t>
            </a:r>
            <a:r>
              <a:rPr lang="en-US" sz="1600" dirty="0">
                <a:solidFill>
                  <a:srgbClr val="777777"/>
                </a:solidFill>
              </a:rPr>
              <a:t>users to services</a:t>
            </a:r>
          </a:p>
          <a:p>
            <a:pPr marL="355600" indent="-355600" eaLnBrk="0" hangingPunct="0">
              <a:lnSpc>
                <a:spcPct val="150000"/>
              </a:lnSpc>
              <a:buFont typeface="Arial" charset="0"/>
              <a:buChar char="•"/>
            </a:pPr>
            <a:r>
              <a:rPr lang="en-US" sz="1600" dirty="0" smtClean="0">
                <a:solidFill>
                  <a:srgbClr val="777777"/>
                </a:solidFill>
              </a:rPr>
              <a:t>Weaknesses in enforcement/compliance</a:t>
            </a:r>
            <a:endParaRPr lang="en-US" sz="1600" dirty="0">
              <a:solidFill>
                <a:srgbClr val="777777"/>
              </a:solidFill>
            </a:endParaRPr>
          </a:p>
        </p:txBody>
      </p:sp>
      <p:sp>
        <p:nvSpPr>
          <p:cNvPr id="14340" name="Rectangle 8"/>
          <p:cNvSpPr>
            <a:spLocks noChangeArrowheads="1"/>
          </p:cNvSpPr>
          <p:nvPr/>
        </p:nvSpPr>
        <p:spPr bwMode="auto">
          <a:xfrm>
            <a:off x="63500" y="6372225"/>
            <a:ext cx="7480300" cy="396875"/>
          </a:xfrm>
          <a:prstGeom prst="rect">
            <a:avLst/>
          </a:prstGeom>
          <a:noFill/>
          <a:ln w="9525">
            <a:noFill/>
            <a:miter lim="800000"/>
            <a:headEnd/>
            <a:tailEnd/>
          </a:ln>
          <a:effectLst/>
        </p:spPr>
        <p:txBody>
          <a:bodyPr>
            <a:spAutoFit/>
          </a:bodyPr>
          <a:lstStyle/>
          <a:p>
            <a:r>
              <a:rPr lang="es-CO" sz="1000">
                <a:solidFill>
                  <a:srgbClr val="777777"/>
                </a:solidFill>
              </a:rPr>
              <a:t>Source: Gobernabilidad Corporativa en Empresas Públicas del Sector Transporte.  Banco Mundial. Departamento de Desarrollo Sostenible. Región de Latinoamérica y el Caribe. 2008</a:t>
            </a:r>
          </a:p>
        </p:txBody>
      </p:sp>
      <p:pic>
        <p:nvPicPr>
          <p:cNvPr id="14341" name="Picture 7"/>
          <p:cNvPicPr>
            <a:picLocks noChangeAspect="1" noChangeArrowheads="1"/>
          </p:cNvPicPr>
          <p:nvPr/>
        </p:nvPicPr>
        <p:blipFill>
          <a:blip r:embed="rId2" cstate="print"/>
          <a:srcRect/>
          <a:stretch>
            <a:fillRect/>
          </a:stretch>
        </p:blipFill>
        <p:spPr bwMode="auto">
          <a:xfrm>
            <a:off x="4895850" y="1143000"/>
            <a:ext cx="3521075" cy="4518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8750" y="115888"/>
            <a:ext cx="8229600" cy="649287"/>
          </a:xfrm>
        </p:spPr>
        <p:txBody>
          <a:bodyPr/>
          <a:lstStyle/>
          <a:p>
            <a:pPr>
              <a:defRPr/>
            </a:pPr>
            <a:r>
              <a:rPr lang="es-CO" sz="2800">
                <a:solidFill>
                  <a:srgbClr val="7F7F7F"/>
                </a:solidFill>
                <a:ea typeface="+mn-ea"/>
                <a:cs typeface="+mn-cs"/>
              </a:rPr>
              <a:t>Government Plans</a:t>
            </a:r>
          </a:p>
        </p:txBody>
      </p:sp>
      <p:sp>
        <p:nvSpPr>
          <p:cNvPr id="15363" name="Rectangle 8"/>
          <p:cNvSpPr>
            <a:spLocks noChangeArrowheads="1"/>
          </p:cNvSpPr>
          <p:nvPr/>
        </p:nvSpPr>
        <p:spPr bwMode="auto">
          <a:xfrm>
            <a:off x="63500" y="6372225"/>
            <a:ext cx="7480300" cy="246063"/>
          </a:xfrm>
          <a:prstGeom prst="rect">
            <a:avLst/>
          </a:prstGeom>
          <a:noFill/>
          <a:ln w="9525">
            <a:noFill/>
            <a:miter lim="800000"/>
            <a:headEnd/>
            <a:tailEnd/>
          </a:ln>
          <a:effectLst/>
        </p:spPr>
        <p:txBody>
          <a:bodyPr>
            <a:spAutoFit/>
          </a:bodyPr>
          <a:lstStyle/>
          <a:p>
            <a:r>
              <a:rPr lang="es-CO" sz="1000">
                <a:solidFill>
                  <a:srgbClr val="777777"/>
                </a:solidFill>
              </a:rPr>
              <a:t>Source : Luis Felipe Lota. Programa Nacional de Transporte Urbano. 2012</a:t>
            </a:r>
          </a:p>
        </p:txBody>
      </p:sp>
      <p:pic>
        <p:nvPicPr>
          <p:cNvPr id="15364" name="Picture 5"/>
          <p:cNvPicPr>
            <a:picLocks noChangeAspect="1" noChangeArrowheads="1"/>
          </p:cNvPicPr>
          <p:nvPr/>
        </p:nvPicPr>
        <p:blipFill>
          <a:blip r:embed="rId2" cstate="print"/>
          <a:srcRect/>
          <a:stretch>
            <a:fillRect/>
          </a:stretch>
        </p:blipFill>
        <p:spPr bwMode="auto">
          <a:xfrm>
            <a:off x="1023938" y="776288"/>
            <a:ext cx="7094537" cy="5311775"/>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p:cNvPicPr>
            <a:picLocks noChangeAspect="1" noChangeArrowheads="1"/>
          </p:cNvPicPr>
          <p:nvPr/>
        </p:nvPicPr>
        <p:blipFill>
          <a:blip r:embed="rId2" cstate="print"/>
          <a:srcRect/>
          <a:stretch>
            <a:fillRect/>
          </a:stretch>
        </p:blipFill>
        <p:spPr bwMode="auto">
          <a:xfrm>
            <a:off x="320675" y="1016000"/>
            <a:ext cx="6735763" cy="5075238"/>
          </a:xfrm>
          <a:prstGeom prst="rect">
            <a:avLst/>
          </a:prstGeom>
          <a:noFill/>
          <a:ln w="9525">
            <a:noFill/>
            <a:miter lim="800000"/>
            <a:headEnd/>
            <a:tailEnd/>
          </a:ln>
          <a:effectLst/>
        </p:spPr>
      </p:pic>
      <p:sp>
        <p:nvSpPr>
          <p:cNvPr id="14338" name="Rectangle 2"/>
          <p:cNvSpPr>
            <a:spLocks noGrp="1" noChangeArrowheads="1"/>
          </p:cNvSpPr>
          <p:nvPr>
            <p:ph type="title"/>
          </p:nvPr>
        </p:nvSpPr>
        <p:spPr>
          <a:xfrm>
            <a:off x="158750" y="115888"/>
            <a:ext cx="8229600" cy="649287"/>
          </a:xfrm>
        </p:spPr>
        <p:txBody>
          <a:bodyPr/>
          <a:lstStyle/>
          <a:p>
            <a:pPr>
              <a:defRPr/>
            </a:pPr>
            <a:r>
              <a:rPr lang="es-CO" sz="2800">
                <a:solidFill>
                  <a:srgbClr val="7F7F7F"/>
                </a:solidFill>
                <a:ea typeface="+mn-ea"/>
                <a:cs typeface="+mn-cs"/>
              </a:rPr>
              <a:t>Government Plans</a:t>
            </a:r>
          </a:p>
        </p:txBody>
      </p:sp>
      <p:sp>
        <p:nvSpPr>
          <p:cNvPr id="16388" name="Rectangle 8"/>
          <p:cNvSpPr>
            <a:spLocks noChangeArrowheads="1"/>
          </p:cNvSpPr>
          <p:nvPr/>
        </p:nvSpPr>
        <p:spPr bwMode="auto">
          <a:xfrm>
            <a:off x="63500" y="6372225"/>
            <a:ext cx="7480300" cy="246063"/>
          </a:xfrm>
          <a:prstGeom prst="rect">
            <a:avLst/>
          </a:prstGeom>
          <a:noFill/>
          <a:ln w="9525">
            <a:noFill/>
            <a:miter lim="800000"/>
            <a:headEnd/>
            <a:tailEnd/>
          </a:ln>
          <a:effectLst/>
        </p:spPr>
        <p:txBody>
          <a:bodyPr>
            <a:spAutoFit/>
          </a:bodyPr>
          <a:lstStyle/>
          <a:p>
            <a:r>
              <a:rPr lang="es-CO" sz="1000">
                <a:solidFill>
                  <a:srgbClr val="777777"/>
                </a:solidFill>
              </a:rPr>
              <a:t>Source : Luis Felipe Lota. Programa Nacional de Transporte Urbano. 2012</a:t>
            </a:r>
          </a:p>
        </p:txBody>
      </p:sp>
      <p:sp>
        <p:nvSpPr>
          <p:cNvPr id="14341" name="1 CuadroTexto"/>
          <p:cNvSpPr txBox="1">
            <a:spLocks noChangeArrowheads="1"/>
          </p:cNvSpPr>
          <p:nvPr/>
        </p:nvSpPr>
        <p:spPr bwMode="auto">
          <a:xfrm>
            <a:off x="7543800" y="2959100"/>
            <a:ext cx="1492696"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r>
              <a:rPr lang="en-US" b="0" dirty="0" smtClean="0">
                <a:solidFill>
                  <a:srgbClr val="D8D8D8">
                    <a:lumMod val="25000"/>
                  </a:srgbClr>
                </a:solidFill>
              </a:rPr>
              <a:t>Public Transportation Systems</a:t>
            </a:r>
          </a:p>
          <a:p>
            <a:pPr eaLnBrk="1" hangingPunct="1">
              <a:defRPr/>
            </a:pPr>
            <a:r>
              <a:rPr lang="en-US" dirty="0" smtClean="0">
                <a:solidFill>
                  <a:srgbClr val="D8D8D8">
                    <a:lumMod val="25000"/>
                  </a:srgbClr>
                </a:solidFill>
              </a:rPr>
              <a:t>- </a:t>
            </a:r>
            <a:r>
              <a:rPr lang="en-US" i="1" dirty="0" smtClean="0">
                <a:solidFill>
                  <a:srgbClr val="D8D8D8">
                    <a:lumMod val="25000"/>
                  </a:srgbClr>
                </a:solidFill>
              </a:rPr>
              <a:t>BRT</a:t>
            </a:r>
          </a:p>
        </p:txBody>
      </p:sp>
      <p:sp>
        <p:nvSpPr>
          <p:cNvPr id="14342" name="5 CuadroTexto"/>
          <p:cNvSpPr txBox="1">
            <a:spLocks noChangeArrowheads="1"/>
          </p:cNvSpPr>
          <p:nvPr/>
        </p:nvSpPr>
        <p:spPr bwMode="auto">
          <a:xfrm>
            <a:off x="7354888" y="5040313"/>
            <a:ext cx="1557337"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r>
              <a:rPr lang="es-CO" b="0" smtClean="0">
                <a:solidFill>
                  <a:srgbClr val="D8D8D8">
                    <a:lumMod val="25000"/>
                  </a:srgbClr>
                </a:solidFill>
              </a:rPr>
              <a:t>Mobility Management</a:t>
            </a:r>
          </a:p>
          <a:p>
            <a:pPr eaLnBrk="1" hangingPunct="1">
              <a:defRPr/>
            </a:pPr>
            <a:r>
              <a:rPr lang="es-CO" b="0" smtClean="0">
                <a:solidFill>
                  <a:srgbClr val="D8D8D8">
                    <a:lumMod val="25000"/>
                  </a:srgbClr>
                </a:solidFill>
              </a:rPr>
              <a:t>Systems</a:t>
            </a:r>
          </a:p>
        </p:txBody>
      </p:sp>
      <p:sp>
        <p:nvSpPr>
          <p:cNvPr id="16391" name="1 Triángulo isósceles"/>
          <p:cNvSpPr>
            <a:spLocks noChangeArrowheads="1"/>
          </p:cNvSpPr>
          <p:nvPr/>
        </p:nvSpPr>
        <p:spPr bwMode="auto">
          <a:xfrm rot="5400000">
            <a:off x="5596731" y="3142457"/>
            <a:ext cx="3355975" cy="569912"/>
          </a:xfrm>
          <a:prstGeom prst="triangle">
            <a:avLst>
              <a:gd name="adj" fmla="val 50000"/>
            </a:avLst>
          </a:prstGeom>
          <a:solidFill>
            <a:schemeClr val="bg2"/>
          </a:solidFill>
          <a:ln w="9525" algn="ctr">
            <a:noFill/>
            <a:round/>
            <a:headEnd type="triangle" w="med" len="med"/>
            <a:tailEnd type="triangle" w="med" len="med"/>
          </a:ln>
        </p:spPr>
        <p:txBody>
          <a:bodyPr/>
          <a:lstStyle/>
          <a:p>
            <a:endParaRPr lang="en-US">
              <a:solidFill>
                <a:srgbClr val="1F497D"/>
              </a:solidFill>
            </a:endParaRPr>
          </a:p>
        </p:txBody>
      </p:sp>
      <p:sp>
        <p:nvSpPr>
          <p:cNvPr id="16392" name="8 Triángulo isósceles"/>
          <p:cNvSpPr>
            <a:spLocks noChangeArrowheads="1"/>
          </p:cNvSpPr>
          <p:nvPr/>
        </p:nvSpPr>
        <p:spPr bwMode="auto">
          <a:xfrm rot="5400000">
            <a:off x="6923087" y="5270501"/>
            <a:ext cx="506413" cy="373062"/>
          </a:xfrm>
          <a:prstGeom prst="triangle">
            <a:avLst>
              <a:gd name="adj" fmla="val 50000"/>
            </a:avLst>
          </a:prstGeom>
          <a:solidFill>
            <a:schemeClr val="bg2"/>
          </a:solidFill>
          <a:ln w="9525" algn="ctr">
            <a:noFill/>
            <a:round/>
            <a:headEnd type="triangle" w="med" len="med"/>
            <a:tailEnd type="triangle" w="med" len="med"/>
          </a:ln>
        </p:spPr>
        <p:txBody>
          <a:bodyPr/>
          <a:lstStyle/>
          <a:p>
            <a:endParaRPr lang="en-US">
              <a:solidFill>
                <a:srgbClr val="1F497D"/>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2554288"/>
            <a:ext cx="8229600" cy="706437"/>
          </a:xfrm>
        </p:spPr>
        <p:txBody>
          <a:bodyPr/>
          <a:lstStyle/>
          <a:p>
            <a:pPr>
              <a:defRPr/>
            </a:pPr>
            <a:r>
              <a:rPr lang="en-US" dirty="0" err="1" smtClean="0">
                <a:solidFill>
                  <a:srgbClr val="7F7F7F"/>
                </a:solidFill>
                <a:ea typeface="+mn-ea"/>
                <a:cs typeface="+mn-cs"/>
              </a:rPr>
              <a:t>Medellín</a:t>
            </a:r>
            <a:r>
              <a:rPr lang="en-US" dirty="0" smtClean="0">
                <a:solidFill>
                  <a:srgbClr val="7F7F7F"/>
                </a:solidFill>
                <a:ea typeface="+mn-ea"/>
                <a:cs typeface="+mn-cs"/>
              </a:rPr>
              <a:t> Traffic Management Center</a:t>
            </a:r>
            <a:endParaRPr lang="en-US" dirty="0">
              <a:solidFill>
                <a:srgbClr val="7F7F7F"/>
              </a:solidFill>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109538" y="160338"/>
            <a:ext cx="8424862" cy="647700"/>
          </a:xfrm>
        </p:spPr>
        <p:txBody>
          <a:bodyPr anchor="ctr"/>
          <a:lstStyle/>
          <a:p>
            <a:pPr>
              <a:spcBef>
                <a:spcPct val="0"/>
              </a:spcBef>
              <a:defRPr/>
            </a:pPr>
            <a:r>
              <a:rPr lang="es-ES" sz="2800" dirty="0">
                <a:solidFill>
                  <a:srgbClr val="7F7F7F"/>
                </a:solidFill>
                <a:latin typeface="+mj-lt"/>
              </a:rPr>
              <a:t>Transit and Transportation Sector</a:t>
            </a:r>
            <a:endParaRPr lang="es-CO" sz="2800" dirty="0">
              <a:solidFill>
                <a:srgbClr val="7F7F7F"/>
              </a:solidFill>
              <a:latin typeface="+mj-lt"/>
            </a:endParaRPr>
          </a:p>
        </p:txBody>
      </p:sp>
      <p:sp>
        <p:nvSpPr>
          <p:cNvPr id="17411" name="3 Marcador de texto"/>
          <p:cNvSpPr>
            <a:spLocks noGrp="1"/>
          </p:cNvSpPr>
          <p:nvPr>
            <p:ph type="body" sz="quarter" idx="11"/>
          </p:nvPr>
        </p:nvSpPr>
        <p:spPr>
          <a:xfrm>
            <a:off x="3584575" y="944563"/>
            <a:ext cx="5163889" cy="1728353"/>
          </a:xfrm>
        </p:spPr>
        <p:txBody>
          <a:bodyPr/>
          <a:lstStyle/>
          <a:p>
            <a:pPr algn="just" eaLnBrk="1" hangingPunct="1">
              <a:lnSpc>
                <a:spcPct val="150000"/>
              </a:lnSpc>
              <a:defRPr/>
            </a:pPr>
            <a:r>
              <a:rPr lang="en-US" sz="1800" dirty="0" smtClean="0">
                <a:solidFill>
                  <a:schemeClr val="bg2">
                    <a:lumMod val="50000"/>
                  </a:schemeClr>
                </a:solidFill>
              </a:rPr>
              <a:t>The Traffic Management Center is a modern and innovative facility that positions </a:t>
            </a:r>
            <a:r>
              <a:rPr lang="en-US" sz="1800" dirty="0" err="1" smtClean="0">
                <a:solidFill>
                  <a:schemeClr val="bg2">
                    <a:lumMod val="50000"/>
                  </a:schemeClr>
                </a:solidFill>
              </a:rPr>
              <a:t>Medellín</a:t>
            </a:r>
            <a:r>
              <a:rPr lang="en-US" sz="1800" dirty="0" smtClean="0">
                <a:solidFill>
                  <a:schemeClr val="bg2">
                    <a:lumMod val="50000"/>
                  </a:schemeClr>
                </a:solidFill>
              </a:rPr>
              <a:t> at the forefront of the world in terms of the use of intelligent transportation systems.</a:t>
            </a:r>
          </a:p>
        </p:txBody>
      </p:sp>
      <p:sp>
        <p:nvSpPr>
          <p:cNvPr id="2" name="1 Rectángulo"/>
          <p:cNvSpPr/>
          <p:nvPr/>
        </p:nvSpPr>
        <p:spPr>
          <a:xfrm>
            <a:off x="234950" y="3130550"/>
            <a:ext cx="8550275" cy="2314674"/>
          </a:xfrm>
          <a:prstGeom prst="rect">
            <a:avLst/>
          </a:prstGeom>
          <a:noFill/>
          <a:ln>
            <a:noFill/>
          </a:ln>
        </p:spPr>
        <p:txBody>
          <a:bodyPr/>
          <a:lstStyle/>
          <a:p>
            <a:pPr algn="just">
              <a:lnSpc>
                <a:spcPct val="150000"/>
              </a:lnSpc>
              <a:spcBef>
                <a:spcPct val="20000"/>
              </a:spcBef>
              <a:defRPr/>
            </a:pPr>
            <a:r>
              <a:rPr lang="en-US" sz="1400" dirty="0" smtClean="0">
                <a:solidFill>
                  <a:srgbClr val="D8D8D8">
                    <a:lumMod val="50000"/>
                  </a:srgbClr>
                </a:solidFill>
                <a:latin typeface="Calibri"/>
              </a:rPr>
              <a:t>The coordination </a:t>
            </a:r>
            <a:r>
              <a:rPr lang="en-US" sz="1400" dirty="0">
                <a:solidFill>
                  <a:srgbClr val="D8D8D8">
                    <a:lumMod val="50000"/>
                  </a:srgbClr>
                </a:solidFill>
                <a:latin typeface="Calibri"/>
              </a:rPr>
              <a:t>and operation of the SIMM is done through the "Traffic Management Center</a:t>
            </a:r>
            <a:r>
              <a:rPr lang="en-US" sz="1400" dirty="0" smtClean="0">
                <a:solidFill>
                  <a:srgbClr val="D8D8D8">
                    <a:lumMod val="50000"/>
                  </a:srgbClr>
                </a:solidFill>
                <a:latin typeface="Calibri"/>
              </a:rPr>
              <a:t>".  The only control center of its kind in Colombia.</a:t>
            </a:r>
          </a:p>
          <a:p>
            <a:pPr algn="just">
              <a:lnSpc>
                <a:spcPct val="150000"/>
              </a:lnSpc>
              <a:spcBef>
                <a:spcPct val="20000"/>
              </a:spcBef>
              <a:defRPr/>
            </a:pPr>
            <a:r>
              <a:rPr lang="en-US" sz="1400" dirty="0" smtClean="0">
                <a:solidFill>
                  <a:srgbClr val="D8D8D8">
                    <a:lumMod val="50000"/>
                  </a:srgbClr>
                </a:solidFill>
                <a:latin typeface="Calibri"/>
              </a:rPr>
              <a:t>XM possesses experience with the planning, design, implementation and operation of control centers, as well as the intelligent management of real-time information systems. </a:t>
            </a:r>
          </a:p>
          <a:p>
            <a:pPr algn="just">
              <a:lnSpc>
                <a:spcPct val="150000"/>
              </a:lnSpc>
              <a:spcBef>
                <a:spcPct val="20000"/>
              </a:spcBef>
              <a:defRPr/>
            </a:pPr>
            <a:r>
              <a:rPr lang="en-US" sz="1400" dirty="0" smtClean="0">
                <a:solidFill>
                  <a:srgbClr val="D8D8D8">
                    <a:lumMod val="50000"/>
                  </a:srgbClr>
                </a:solidFill>
                <a:latin typeface="Calibri"/>
              </a:rPr>
              <a:t>XM </a:t>
            </a:r>
            <a:r>
              <a:rPr lang="en-US" sz="1400" dirty="0">
                <a:solidFill>
                  <a:srgbClr val="D8D8D8">
                    <a:lumMod val="50000"/>
                  </a:srgbClr>
                </a:solidFill>
                <a:latin typeface="Calibri"/>
              </a:rPr>
              <a:t>is recognized for its ability to develop real-time intelligent systems, designing and implementing in record time the physical and technological infrastructure for the operation of advanced control centers using best practices. </a:t>
            </a:r>
          </a:p>
        </p:txBody>
      </p:sp>
      <p:pic>
        <p:nvPicPr>
          <p:cNvPr id="18437" name="Picture 6"/>
          <p:cNvPicPr>
            <a:picLocks noChangeAspect="1" noChangeArrowheads="1"/>
          </p:cNvPicPr>
          <p:nvPr/>
        </p:nvPicPr>
        <p:blipFill>
          <a:blip r:embed="rId2" cstate="print"/>
          <a:srcRect/>
          <a:stretch>
            <a:fillRect/>
          </a:stretch>
        </p:blipFill>
        <p:spPr bwMode="auto">
          <a:xfrm>
            <a:off x="358775" y="981075"/>
            <a:ext cx="3048000" cy="2035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15875" y="-49213"/>
            <a:ext cx="8229600" cy="881063"/>
          </a:xfrm>
        </p:spPr>
        <p:txBody>
          <a:bodyPr/>
          <a:lstStyle/>
          <a:p>
            <a:pPr>
              <a:defRPr/>
            </a:pPr>
            <a:r>
              <a:rPr lang="es-CO" sz="2800" dirty="0" err="1">
                <a:solidFill>
                  <a:srgbClr val="7F7F7F"/>
                </a:solidFill>
                <a:ea typeface="+mn-ea"/>
                <a:cs typeface="+mn-cs"/>
              </a:rPr>
              <a:t>Medellin</a:t>
            </a:r>
            <a:r>
              <a:rPr lang="es-CO" sz="2800" dirty="0">
                <a:solidFill>
                  <a:srgbClr val="7F7F7F"/>
                </a:solidFill>
                <a:ea typeface="+mn-ea"/>
                <a:cs typeface="+mn-cs"/>
              </a:rPr>
              <a:t> </a:t>
            </a:r>
            <a:r>
              <a:rPr lang="es-CO" sz="2800" dirty="0" err="1">
                <a:solidFill>
                  <a:srgbClr val="7F7F7F"/>
                </a:solidFill>
                <a:ea typeface="+mn-ea"/>
                <a:cs typeface="+mn-cs"/>
              </a:rPr>
              <a:t>Traffic</a:t>
            </a:r>
            <a:r>
              <a:rPr lang="es-CO" sz="2800" dirty="0">
                <a:solidFill>
                  <a:srgbClr val="7F7F7F"/>
                </a:solidFill>
                <a:ea typeface="+mn-ea"/>
                <a:cs typeface="+mn-cs"/>
              </a:rPr>
              <a:t> Management Center</a:t>
            </a:r>
          </a:p>
        </p:txBody>
      </p:sp>
      <p:sp>
        <p:nvSpPr>
          <p:cNvPr id="18435" name="3 Marcador de número de diapositiva"/>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fld id="{BC158CB9-4621-44C4-9968-B1C6AB00578F}" type="slidenum">
              <a:rPr lang="es-ES" sz="1200" b="0" smtClean="0">
                <a:solidFill>
                  <a:srgbClr val="FFFFFF"/>
                </a:solidFill>
              </a:rPr>
              <a:pPr eaLnBrk="1" hangingPunct="1">
                <a:defRPr/>
              </a:pPr>
              <a:t>27</a:t>
            </a:fld>
            <a:endParaRPr lang="es-ES" sz="1200" b="0" smtClean="0">
              <a:solidFill>
                <a:srgbClr val="FFFFFF"/>
              </a:solidFill>
            </a:endParaRPr>
          </a:p>
        </p:txBody>
      </p:sp>
      <p:sp>
        <p:nvSpPr>
          <p:cNvPr id="19460" name="Rectangle 2"/>
          <p:cNvSpPr>
            <a:spLocks noChangeArrowheads="1"/>
          </p:cNvSpPr>
          <p:nvPr/>
        </p:nvSpPr>
        <p:spPr bwMode="auto">
          <a:xfrm>
            <a:off x="4425950" y="-1588"/>
            <a:ext cx="292100" cy="460376"/>
          </a:xfrm>
          <a:prstGeom prst="rect">
            <a:avLst/>
          </a:prstGeom>
          <a:noFill/>
          <a:ln w="9525" algn="ctr">
            <a:noFill/>
            <a:miter lim="800000"/>
            <a:headEnd/>
            <a:tailEnd/>
          </a:ln>
        </p:spPr>
        <p:txBody>
          <a:bodyPr wrap="none" anchor="ctr">
            <a:spAutoFit/>
          </a:bodyPr>
          <a:lstStyle/>
          <a:p>
            <a:pPr algn="just" eaLnBrk="0" hangingPunct="0">
              <a:buFontTx/>
              <a:buChar char="•"/>
              <a:tabLst>
                <a:tab pos="269875" algn="l"/>
              </a:tabLst>
            </a:pPr>
            <a:endParaRPr lang="en-US" sz="2400">
              <a:solidFill>
                <a:srgbClr val="1F497D"/>
              </a:solidFill>
            </a:endParaRPr>
          </a:p>
        </p:txBody>
      </p:sp>
      <p:sp>
        <p:nvSpPr>
          <p:cNvPr id="18468" name="52 Rectángulo"/>
          <p:cNvSpPr>
            <a:spLocks noChangeArrowheads="1"/>
          </p:cNvSpPr>
          <p:nvPr/>
        </p:nvSpPr>
        <p:spPr bwMode="auto">
          <a:xfrm>
            <a:off x="4799013" y="3605213"/>
            <a:ext cx="3609975" cy="2338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71450" indent="-171450" algn="just">
              <a:spcAft>
                <a:spcPts val="600"/>
              </a:spcAft>
              <a:buFont typeface="Arial" charset="0"/>
              <a:buChar char="•"/>
              <a:defRPr/>
            </a:pPr>
            <a:r>
              <a:rPr lang="en-US" sz="1400" dirty="0">
                <a:solidFill>
                  <a:srgbClr val="D8D8D8">
                    <a:lumMod val="50000"/>
                  </a:srgbClr>
                </a:solidFill>
                <a:latin typeface="Calibri"/>
              </a:rPr>
              <a:t>Monitoring and analysis of real-time traffic flow</a:t>
            </a:r>
          </a:p>
          <a:p>
            <a:pPr marL="171450" indent="-171450" algn="just">
              <a:spcAft>
                <a:spcPts val="600"/>
              </a:spcAft>
              <a:buFont typeface="Arial" charset="0"/>
              <a:buChar char="•"/>
              <a:defRPr/>
            </a:pPr>
            <a:r>
              <a:rPr lang="en-US" sz="1400" dirty="0">
                <a:solidFill>
                  <a:srgbClr val="D8D8D8">
                    <a:lumMod val="50000"/>
                  </a:srgbClr>
                </a:solidFill>
                <a:latin typeface="Calibri"/>
              </a:rPr>
              <a:t>Dissemination of traffic information in real time to shift decision-making.</a:t>
            </a:r>
          </a:p>
          <a:p>
            <a:pPr marL="171450" indent="-171450" algn="just">
              <a:spcAft>
                <a:spcPts val="600"/>
              </a:spcAft>
              <a:buFont typeface="Arial" charset="0"/>
              <a:buChar char="•"/>
              <a:defRPr/>
            </a:pPr>
            <a:r>
              <a:rPr lang="en-US" sz="1400" dirty="0">
                <a:solidFill>
                  <a:srgbClr val="D8D8D8">
                    <a:lumMod val="50000"/>
                  </a:srgbClr>
                </a:solidFill>
                <a:latin typeface="Calibri"/>
              </a:rPr>
              <a:t>Provision of timely information to citizens on the state of the roads.</a:t>
            </a:r>
          </a:p>
          <a:p>
            <a:pPr marL="171450" indent="-171450" algn="just">
              <a:spcAft>
                <a:spcPts val="600"/>
              </a:spcAft>
              <a:buFont typeface="Arial" charset="0"/>
              <a:buChar char="•"/>
              <a:defRPr/>
            </a:pPr>
            <a:r>
              <a:rPr lang="en-US" sz="1400" dirty="0">
                <a:solidFill>
                  <a:srgbClr val="D8D8D8">
                    <a:lumMod val="50000"/>
                  </a:srgbClr>
                </a:solidFill>
                <a:latin typeface="Calibri"/>
              </a:rPr>
              <a:t>Collection of information for studies of traffic flow.</a:t>
            </a:r>
          </a:p>
          <a:p>
            <a:pPr marL="171450" indent="-171450" algn="just">
              <a:spcAft>
                <a:spcPts val="600"/>
              </a:spcAft>
              <a:buFont typeface="Arial" charset="0"/>
              <a:buChar char="•"/>
              <a:defRPr/>
            </a:pPr>
            <a:r>
              <a:rPr lang="en-US" sz="1400" dirty="0">
                <a:solidFill>
                  <a:srgbClr val="D8D8D8">
                    <a:lumMod val="50000"/>
                  </a:srgbClr>
                </a:solidFill>
                <a:latin typeface="Calibri"/>
              </a:rPr>
              <a:t>Improved service quality of public transport.</a:t>
            </a:r>
          </a:p>
        </p:txBody>
      </p:sp>
      <p:sp>
        <p:nvSpPr>
          <p:cNvPr id="18469" name="53 Rectángulo"/>
          <p:cNvSpPr>
            <a:spLocks noChangeArrowheads="1"/>
          </p:cNvSpPr>
          <p:nvPr/>
        </p:nvSpPr>
        <p:spPr bwMode="auto">
          <a:xfrm>
            <a:off x="150813" y="3611563"/>
            <a:ext cx="3949700" cy="270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71450" indent="-171450" algn="just">
              <a:spcAft>
                <a:spcPts val="600"/>
              </a:spcAft>
              <a:buFont typeface="Arial" charset="0"/>
              <a:buChar char="•"/>
              <a:defRPr/>
            </a:pPr>
            <a:r>
              <a:rPr lang="en-US" sz="1300" dirty="0">
                <a:solidFill>
                  <a:srgbClr val="D8D8D8">
                    <a:lumMod val="50000"/>
                  </a:srgbClr>
                </a:solidFill>
                <a:latin typeface="Calibri"/>
              </a:rPr>
              <a:t>Maximize the </a:t>
            </a:r>
            <a:r>
              <a:rPr lang="en-US" sz="1300" dirty="0" smtClean="0">
                <a:solidFill>
                  <a:srgbClr val="D8D8D8">
                    <a:lumMod val="50000"/>
                  </a:srgbClr>
                </a:solidFill>
                <a:latin typeface="Calibri"/>
              </a:rPr>
              <a:t>utility of roads</a:t>
            </a:r>
            <a:endParaRPr lang="en-US" sz="1300" dirty="0">
              <a:solidFill>
                <a:srgbClr val="D8D8D8">
                  <a:lumMod val="50000"/>
                </a:srgbClr>
              </a:solidFill>
              <a:latin typeface="Calibri"/>
            </a:endParaRPr>
          </a:p>
          <a:p>
            <a:pPr marL="171450" indent="-171450" algn="just">
              <a:spcAft>
                <a:spcPts val="600"/>
              </a:spcAft>
              <a:buFont typeface="Arial" charset="0"/>
              <a:buChar char="•"/>
              <a:defRPr/>
            </a:pPr>
            <a:r>
              <a:rPr lang="en-US" sz="1300" dirty="0" smtClean="0">
                <a:solidFill>
                  <a:srgbClr val="D8D8D8">
                    <a:lumMod val="50000"/>
                  </a:srgbClr>
                </a:solidFill>
                <a:latin typeface="Calibri"/>
              </a:rPr>
              <a:t>Increase enforcement of </a:t>
            </a:r>
            <a:r>
              <a:rPr lang="en-US" sz="1300" dirty="0">
                <a:solidFill>
                  <a:srgbClr val="D8D8D8">
                    <a:lumMod val="50000"/>
                  </a:srgbClr>
                </a:solidFill>
                <a:latin typeface="Calibri"/>
              </a:rPr>
              <a:t>traffic rules and transportation.</a:t>
            </a:r>
          </a:p>
          <a:p>
            <a:pPr marL="171450" indent="-171450" algn="just">
              <a:spcAft>
                <a:spcPts val="600"/>
              </a:spcAft>
              <a:buFont typeface="Arial" charset="0"/>
              <a:buChar char="•"/>
              <a:defRPr/>
            </a:pPr>
            <a:r>
              <a:rPr lang="en-US" sz="1300" dirty="0">
                <a:solidFill>
                  <a:srgbClr val="D8D8D8">
                    <a:lumMod val="50000"/>
                  </a:srgbClr>
                </a:solidFill>
                <a:latin typeface="Calibri"/>
              </a:rPr>
              <a:t>Reduce travel </a:t>
            </a:r>
            <a:r>
              <a:rPr lang="en-US" sz="1300" dirty="0" smtClean="0">
                <a:solidFill>
                  <a:srgbClr val="D8D8D8">
                    <a:lumMod val="50000"/>
                  </a:srgbClr>
                </a:solidFill>
                <a:latin typeface="Calibri"/>
              </a:rPr>
              <a:t>time </a:t>
            </a:r>
            <a:r>
              <a:rPr lang="en-US" sz="1300" dirty="0">
                <a:solidFill>
                  <a:srgbClr val="D8D8D8">
                    <a:lumMod val="50000"/>
                  </a:srgbClr>
                </a:solidFill>
                <a:latin typeface="Calibri"/>
              </a:rPr>
              <a:t>and </a:t>
            </a:r>
            <a:r>
              <a:rPr lang="en-US" sz="1300" dirty="0" smtClean="0">
                <a:solidFill>
                  <a:srgbClr val="D8D8D8">
                    <a:lumMod val="50000"/>
                  </a:srgbClr>
                </a:solidFill>
                <a:latin typeface="Calibri"/>
              </a:rPr>
              <a:t>bottlenecks</a:t>
            </a:r>
            <a:endParaRPr lang="en-US" sz="1300" dirty="0">
              <a:solidFill>
                <a:srgbClr val="D8D8D8">
                  <a:lumMod val="50000"/>
                </a:srgbClr>
              </a:solidFill>
              <a:latin typeface="Calibri"/>
            </a:endParaRPr>
          </a:p>
          <a:p>
            <a:pPr marL="171450" indent="-171450" algn="just">
              <a:spcAft>
                <a:spcPts val="600"/>
              </a:spcAft>
              <a:buFont typeface="Arial" charset="0"/>
              <a:buChar char="•"/>
              <a:defRPr/>
            </a:pPr>
            <a:r>
              <a:rPr lang="en-US" sz="1300" dirty="0">
                <a:solidFill>
                  <a:srgbClr val="D8D8D8">
                    <a:lumMod val="50000"/>
                  </a:srgbClr>
                </a:solidFill>
                <a:latin typeface="Calibri"/>
              </a:rPr>
              <a:t>Reduce </a:t>
            </a:r>
            <a:r>
              <a:rPr lang="en-US" sz="1300" dirty="0" smtClean="0">
                <a:solidFill>
                  <a:srgbClr val="D8D8D8">
                    <a:lumMod val="50000"/>
                  </a:srgbClr>
                </a:solidFill>
                <a:latin typeface="Calibri"/>
              </a:rPr>
              <a:t>vehicle emissions.</a:t>
            </a:r>
            <a:endParaRPr lang="en-US" sz="1300" dirty="0">
              <a:solidFill>
                <a:srgbClr val="D8D8D8">
                  <a:lumMod val="50000"/>
                </a:srgbClr>
              </a:solidFill>
              <a:latin typeface="Calibri"/>
            </a:endParaRPr>
          </a:p>
          <a:p>
            <a:pPr marL="171450" indent="-171450" algn="just">
              <a:spcAft>
                <a:spcPts val="600"/>
              </a:spcAft>
              <a:buFont typeface="Arial" charset="0"/>
              <a:buChar char="•"/>
              <a:defRPr/>
            </a:pPr>
            <a:r>
              <a:rPr lang="en-US" sz="1300" dirty="0">
                <a:solidFill>
                  <a:srgbClr val="D8D8D8">
                    <a:lumMod val="50000"/>
                  </a:srgbClr>
                </a:solidFill>
                <a:latin typeface="Calibri"/>
              </a:rPr>
              <a:t>Improve the performance of public transport.</a:t>
            </a:r>
          </a:p>
          <a:p>
            <a:pPr marL="171450" indent="-171450" algn="just">
              <a:spcAft>
                <a:spcPts val="600"/>
              </a:spcAft>
              <a:buFont typeface="Arial" charset="0"/>
              <a:buChar char="•"/>
              <a:defRPr/>
            </a:pPr>
            <a:r>
              <a:rPr lang="en-US" sz="1300" dirty="0">
                <a:solidFill>
                  <a:srgbClr val="D8D8D8">
                    <a:lumMod val="50000"/>
                  </a:srgbClr>
                </a:solidFill>
                <a:latin typeface="Calibri"/>
              </a:rPr>
              <a:t>Improve the cost per minute displacement.</a:t>
            </a:r>
          </a:p>
          <a:p>
            <a:pPr marL="171450" indent="-171450" algn="just">
              <a:spcAft>
                <a:spcPts val="600"/>
              </a:spcAft>
              <a:buFont typeface="Arial" charset="0"/>
              <a:buChar char="•"/>
              <a:defRPr/>
            </a:pPr>
            <a:r>
              <a:rPr lang="en-US" sz="1300" dirty="0">
                <a:solidFill>
                  <a:srgbClr val="D8D8D8">
                    <a:lumMod val="50000"/>
                  </a:srgbClr>
                </a:solidFill>
                <a:latin typeface="Calibri"/>
              </a:rPr>
              <a:t>Reduce accidents.</a:t>
            </a:r>
          </a:p>
          <a:p>
            <a:pPr marL="171450" indent="-171450" algn="just">
              <a:spcAft>
                <a:spcPts val="600"/>
              </a:spcAft>
              <a:buFont typeface="Arial" charset="0"/>
              <a:buChar char="•"/>
              <a:defRPr/>
            </a:pPr>
            <a:r>
              <a:rPr lang="en-US" sz="1300" dirty="0">
                <a:solidFill>
                  <a:srgbClr val="D8D8D8">
                    <a:lumMod val="50000"/>
                  </a:srgbClr>
                </a:solidFill>
                <a:latin typeface="Calibri"/>
              </a:rPr>
              <a:t>Increase competitiveness and security.</a:t>
            </a:r>
          </a:p>
          <a:p>
            <a:pPr marL="171450" indent="-171450" algn="just">
              <a:spcAft>
                <a:spcPts val="600"/>
              </a:spcAft>
              <a:buFont typeface="Arial" charset="0"/>
              <a:buChar char="•"/>
              <a:defRPr/>
            </a:pPr>
            <a:r>
              <a:rPr lang="en-US" sz="1300" dirty="0" smtClean="0">
                <a:solidFill>
                  <a:srgbClr val="D8D8D8">
                    <a:lumMod val="50000"/>
                  </a:srgbClr>
                </a:solidFill>
                <a:latin typeface="Calibri"/>
              </a:rPr>
              <a:t>Improve efficiency </a:t>
            </a:r>
            <a:r>
              <a:rPr lang="en-US" sz="1300" dirty="0">
                <a:solidFill>
                  <a:srgbClr val="D8D8D8">
                    <a:lumMod val="50000"/>
                  </a:srgbClr>
                </a:solidFill>
                <a:latin typeface="Calibri"/>
              </a:rPr>
              <a:t>in the </a:t>
            </a:r>
            <a:r>
              <a:rPr lang="en-US" sz="1300" dirty="0" smtClean="0">
                <a:solidFill>
                  <a:srgbClr val="D8D8D8">
                    <a:lumMod val="50000"/>
                  </a:srgbClr>
                </a:solidFill>
                <a:latin typeface="Calibri"/>
              </a:rPr>
              <a:t>imposition </a:t>
            </a:r>
            <a:r>
              <a:rPr lang="en-US" sz="1300" dirty="0">
                <a:solidFill>
                  <a:srgbClr val="D8D8D8">
                    <a:lumMod val="50000"/>
                  </a:srgbClr>
                </a:solidFill>
                <a:latin typeface="Calibri"/>
              </a:rPr>
              <a:t>of fines</a:t>
            </a:r>
            <a:r>
              <a:rPr lang="en-US" sz="1200" dirty="0">
                <a:solidFill>
                  <a:srgbClr val="D8D8D8">
                    <a:lumMod val="50000"/>
                  </a:srgbClr>
                </a:solidFill>
                <a:latin typeface="Calibri"/>
              </a:rPr>
              <a:t>.</a:t>
            </a:r>
          </a:p>
        </p:txBody>
      </p:sp>
      <p:sp>
        <p:nvSpPr>
          <p:cNvPr id="43" name="Rectangle 4"/>
          <p:cNvSpPr>
            <a:spLocks noChangeArrowheads="1"/>
          </p:cNvSpPr>
          <p:nvPr/>
        </p:nvSpPr>
        <p:spPr bwMode="auto">
          <a:xfrm>
            <a:off x="742950" y="831850"/>
            <a:ext cx="2944813"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110167" tIns="55084" rIns="110167" bIns="55084">
            <a:spAutoFit/>
          </a:bodyPr>
          <a:lstStyle/>
          <a:p>
            <a:pPr algn="ctr" defTabSz="1212850">
              <a:lnSpc>
                <a:spcPct val="150000"/>
              </a:lnSpc>
              <a:defRPr/>
            </a:pPr>
            <a:r>
              <a:rPr lang="en-US" b="1" dirty="0" smtClean="0">
                <a:solidFill>
                  <a:srgbClr val="777777"/>
                </a:solidFill>
                <a:latin typeface="Calibri"/>
              </a:rPr>
              <a:t>Main objectives</a:t>
            </a:r>
            <a:endParaRPr lang="en-US" b="1" dirty="0">
              <a:solidFill>
                <a:srgbClr val="777777"/>
              </a:solidFill>
              <a:latin typeface="Calibri"/>
            </a:endParaRPr>
          </a:p>
        </p:txBody>
      </p:sp>
      <p:sp>
        <p:nvSpPr>
          <p:cNvPr id="18441" name="Rectangle 4"/>
          <p:cNvSpPr>
            <a:spLocks noChangeArrowheads="1"/>
          </p:cNvSpPr>
          <p:nvPr/>
        </p:nvSpPr>
        <p:spPr bwMode="auto">
          <a:xfrm>
            <a:off x="742950" y="1843088"/>
            <a:ext cx="2944813" cy="415925"/>
          </a:xfrm>
          <a:prstGeom prst="rect">
            <a:avLst/>
          </a:prstGeom>
          <a:solidFill>
            <a:schemeClr val="bg2"/>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gn="ctr" defTabSz="1212850">
              <a:lnSpc>
                <a:spcPct val="150000"/>
              </a:lnSpc>
              <a:defRPr/>
            </a:pPr>
            <a:r>
              <a:rPr lang="en-US" sz="1600" dirty="0" smtClean="0">
                <a:solidFill>
                  <a:srgbClr val="D8D8D8">
                    <a:lumMod val="50000"/>
                  </a:srgbClr>
                </a:solidFill>
              </a:rPr>
              <a:t>Reduce emissions</a:t>
            </a:r>
            <a:endParaRPr lang="en-US" sz="1600" dirty="0">
              <a:solidFill>
                <a:srgbClr val="D8D8D8">
                  <a:lumMod val="50000"/>
                </a:srgbClr>
              </a:solidFill>
            </a:endParaRPr>
          </a:p>
        </p:txBody>
      </p:sp>
      <p:sp>
        <p:nvSpPr>
          <p:cNvPr id="18442" name="36 Rectángulo"/>
          <p:cNvSpPr>
            <a:spLocks noChangeArrowheads="1"/>
          </p:cNvSpPr>
          <p:nvPr/>
        </p:nvSpPr>
        <p:spPr bwMode="auto">
          <a:xfrm>
            <a:off x="742950" y="1344613"/>
            <a:ext cx="2944813" cy="4159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1212850">
              <a:lnSpc>
                <a:spcPct val="150000"/>
              </a:lnSpc>
              <a:defRPr/>
            </a:pPr>
            <a:r>
              <a:rPr lang="en-US" sz="1600" dirty="0" smtClean="0">
                <a:solidFill>
                  <a:srgbClr val="D8D8D8">
                    <a:lumMod val="50000"/>
                  </a:srgbClr>
                </a:solidFill>
              </a:rPr>
              <a:t>Reduce road accidents </a:t>
            </a:r>
            <a:endParaRPr lang="en-US" sz="1600" dirty="0">
              <a:solidFill>
                <a:srgbClr val="D8D8D8">
                  <a:lumMod val="50000"/>
                </a:srgbClr>
              </a:solidFill>
            </a:endParaRPr>
          </a:p>
        </p:txBody>
      </p:sp>
      <p:sp>
        <p:nvSpPr>
          <p:cNvPr id="18443" name="37 Rectángulo"/>
          <p:cNvSpPr>
            <a:spLocks noChangeArrowheads="1"/>
          </p:cNvSpPr>
          <p:nvPr/>
        </p:nvSpPr>
        <p:spPr bwMode="auto">
          <a:xfrm>
            <a:off x="742950" y="2325688"/>
            <a:ext cx="2944813" cy="8309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1212850">
              <a:lnSpc>
                <a:spcPct val="150000"/>
              </a:lnSpc>
              <a:defRPr/>
            </a:pPr>
            <a:r>
              <a:rPr lang="en-US" sz="1600" dirty="0" smtClean="0">
                <a:solidFill>
                  <a:srgbClr val="D8D8D8">
                    <a:lumMod val="50000"/>
                  </a:srgbClr>
                </a:solidFill>
              </a:rPr>
              <a:t>Reduce travel time and bottlenecks</a:t>
            </a:r>
            <a:endParaRPr lang="en-US" sz="1600" dirty="0">
              <a:solidFill>
                <a:srgbClr val="D8D8D8">
                  <a:lumMod val="50000"/>
                </a:srgbClr>
              </a:solidFill>
            </a:endParaRPr>
          </a:p>
        </p:txBody>
      </p:sp>
      <p:sp>
        <p:nvSpPr>
          <p:cNvPr id="47" name="Rectangle 4"/>
          <p:cNvSpPr>
            <a:spLocks noChangeArrowheads="1"/>
          </p:cNvSpPr>
          <p:nvPr/>
        </p:nvSpPr>
        <p:spPr bwMode="auto">
          <a:xfrm>
            <a:off x="693738" y="3030538"/>
            <a:ext cx="2944812" cy="48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110167" tIns="55084" rIns="110167" bIns="55084">
            <a:spAutoFit/>
          </a:bodyPr>
          <a:lstStyle/>
          <a:p>
            <a:pPr algn="ctr" defTabSz="1212850">
              <a:lnSpc>
                <a:spcPct val="150000"/>
              </a:lnSpc>
              <a:defRPr/>
            </a:pPr>
            <a:r>
              <a:rPr lang="en-US" b="1" dirty="0" smtClean="0">
                <a:solidFill>
                  <a:srgbClr val="777777"/>
                </a:solidFill>
                <a:latin typeface="Calibri"/>
              </a:rPr>
              <a:t>Specific objectives</a:t>
            </a:r>
            <a:endParaRPr lang="en-US" b="1" dirty="0">
              <a:solidFill>
                <a:srgbClr val="777777"/>
              </a:solidFill>
              <a:latin typeface="Calibri"/>
            </a:endParaRPr>
          </a:p>
        </p:txBody>
      </p:sp>
      <p:sp>
        <p:nvSpPr>
          <p:cNvPr id="39" name="38 Triángulo isósceles"/>
          <p:cNvSpPr/>
          <p:nvPr/>
        </p:nvSpPr>
        <p:spPr bwMode="auto">
          <a:xfrm rot="5400000">
            <a:off x="3794125" y="4872038"/>
            <a:ext cx="1260475" cy="587375"/>
          </a:xfrm>
          <a:prstGeom prst="triangle">
            <a:avLst/>
          </a:prstGeom>
          <a:solidFill>
            <a:schemeClr val="bg1">
              <a:lumMod val="75000"/>
            </a:schemeClr>
          </a:solidFill>
          <a:ln w="9525" cap="flat" cmpd="sng" algn="ctr">
            <a:noFill/>
            <a:prstDash val="solid"/>
            <a:round/>
            <a:headEnd type="triangle" w="med" len="med"/>
            <a:tailEnd type="triangle" w="med" len="med"/>
          </a:ln>
          <a:effectLst/>
          <a:extLst/>
        </p:spPr>
        <p:txBody>
          <a:bodyPr/>
          <a:lstStyle/>
          <a:p>
            <a:pPr>
              <a:defRPr/>
            </a:pPr>
            <a:endParaRPr lang="es-CO">
              <a:solidFill>
                <a:srgbClr val="1F497D"/>
              </a:solidFill>
              <a:latin typeface="Arial" pitchFamily="34" charset="0"/>
            </a:endParaRPr>
          </a:p>
        </p:txBody>
      </p:sp>
      <p:pic>
        <p:nvPicPr>
          <p:cNvPr id="19469" name="Picture 14"/>
          <p:cNvPicPr>
            <a:picLocks noChangeAspect="1" noChangeArrowheads="1"/>
          </p:cNvPicPr>
          <p:nvPr/>
        </p:nvPicPr>
        <p:blipFill>
          <a:blip r:embed="rId2" cstate="print"/>
          <a:srcRect/>
          <a:stretch>
            <a:fillRect/>
          </a:stretch>
        </p:blipFill>
        <p:spPr bwMode="auto">
          <a:xfrm>
            <a:off x="4799013" y="1041400"/>
            <a:ext cx="3116262" cy="1989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Rectángulo"/>
          <p:cNvSpPr/>
          <p:nvPr/>
        </p:nvSpPr>
        <p:spPr bwMode="auto">
          <a:xfrm>
            <a:off x="73025" y="1266825"/>
            <a:ext cx="5875338" cy="4545013"/>
          </a:xfrm>
          <a:prstGeom prst="rect">
            <a:avLst/>
          </a:prstGeom>
          <a:solidFill>
            <a:schemeClr val="bg1">
              <a:lumMod val="85000"/>
            </a:schemeClr>
          </a:solidFill>
          <a:ln w="9525" cap="flat" cmpd="sng" algn="ctr">
            <a:noFill/>
            <a:prstDash val="solid"/>
            <a:round/>
            <a:headEnd type="triangle" w="med" len="med"/>
            <a:tailEnd type="triangle" w="med" len="med"/>
          </a:ln>
          <a:effectLst/>
          <a:extLst/>
        </p:spPr>
        <p:txBody>
          <a:bodyPr/>
          <a:lstStyle/>
          <a:p>
            <a:pPr>
              <a:defRPr/>
            </a:pPr>
            <a:endParaRPr lang="es-CO">
              <a:solidFill>
                <a:srgbClr val="1F497D"/>
              </a:solidFill>
              <a:latin typeface="Arial" pitchFamily="34" charset="0"/>
            </a:endParaRPr>
          </a:p>
        </p:txBody>
      </p:sp>
      <p:sp>
        <p:nvSpPr>
          <p:cNvPr id="20483" name="1 Título"/>
          <p:cNvSpPr>
            <a:spLocks noGrp="1"/>
          </p:cNvSpPr>
          <p:nvPr>
            <p:ph type="title"/>
          </p:nvPr>
        </p:nvSpPr>
        <p:spPr/>
        <p:txBody>
          <a:bodyPr/>
          <a:lstStyle/>
          <a:p>
            <a:r>
              <a:rPr lang="es-CO" sz="2000" smtClean="0"/>
              <a:t>Medellin Traffic Management Center</a:t>
            </a:r>
            <a:r>
              <a:rPr lang="es-CO" smtClean="0"/>
              <a:t/>
            </a:r>
            <a:br>
              <a:rPr lang="es-CO" smtClean="0"/>
            </a:br>
            <a:r>
              <a:rPr lang="es-CO" smtClean="0"/>
              <a:t>General Components</a:t>
            </a:r>
            <a:endParaRPr lang="es-CO" sz="2800" smtClean="0"/>
          </a:p>
        </p:txBody>
      </p:sp>
      <p:sp>
        <p:nvSpPr>
          <p:cNvPr id="19460" name="3 Marcador de número de diapositiva"/>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fld id="{D4051034-1322-4066-B764-0BAD873C6930}" type="slidenum">
              <a:rPr lang="es-ES" sz="1200" b="0" smtClean="0">
                <a:solidFill>
                  <a:srgbClr val="FFFFFF"/>
                </a:solidFill>
              </a:rPr>
              <a:pPr eaLnBrk="1" hangingPunct="1">
                <a:defRPr/>
              </a:pPr>
              <a:t>28</a:t>
            </a:fld>
            <a:endParaRPr lang="es-ES" sz="1200" b="0" smtClean="0">
              <a:solidFill>
                <a:srgbClr val="FFFFFF"/>
              </a:solidFill>
            </a:endParaRPr>
          </a:p>
        </p:txBody>
      </p:sp>
      <p:sp>
        <p:nvSpPr>
          <p:cNvPr id="6" name="5 Elipse"/>
          <p:cNvSpPr/>
          <p:nvPr/>
        </p:nvSpPr>
        <p:spPr bwMode="auto">
          <a:xfrm>
            <a:off x="1223628" y="4583399"/>
            <a:ext cx="1398199" cy="1008839"/>
          </a:xfrm>
          <a:prstGeom prst="ellipse">
            <a:avLst/>
          </a:prstGeom>
          <a:solidFill>
            <a:schemeClr val="bg1">
              <a:lumMod val="50000"/>
            </a:schemeClr>
          </a:solidFill>
          <a:ln>
            <a:headEnd type="triangle" w="med" len="med"/>
            <a:tailEnd type="triangl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US" sz="1400" b="1" dirty="0" smtClean="0">
                <a:solidFill>
                  <a:srgbClr val="FFFFFF"/>
                </a:solidFill>
              </a:rPr>
              <a:t>Information Management</a:t>
            </a:r>
            <a:endParaRPr lang="en-US" sz="1400" b="1" dirty="0">
              <a:solidFill>
                <a:srgbClr val="FFFFFF"/>
              </a:solidFill>
            </a:endParaRPr>
          </a:p>
        </p:txBody>
      </p:sp>
      <p:sp>
        <p:nvSpPr>
          <p:cNvPr id="7" name="6 Elipse"/>
          <p:cNvSpPr/>
          <p:nvPr/>
        </p:nvSpPr>
        <p:spPr bwMode="auto">
          <a:xfrm>
            <a:off x="2196966" y="1358396"/>
            <a:ext cx="1603488" cy="1008839"/>
          </a:xfrm>
          <a:prstGeom prst="ellipse">
            <a:avLst/>
          </a:prstGeom>
          <a:solidFill>
            <a:schemeClr val="bg1">
              <a:lumMod val="50000"/>
            </a:schemeClr>
          </a:solidFill>
          <a:ln>
            <a:headEnd type="triangle" w="med" len="med"/>
            <a:tailEnd type="triangl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US" sz="1400" b="1" dirty="0" smtClean="0">
                <a:solidFill>
                  <a:srgbClr val="FFFFFF"/>
                </a:solidFill>
              </a:rPr>
              <a:t>Police Agents Coordination &amp; Fleet Control - AVL</a:t>
            </a:r>
            <a:endParaRPr lang="en-US" sz="1400" b="1" dirty="0">
              <a:solidFill>
                <a:srgbClr val="FFFFFF"/>
              </a:solidFill>
            </a:endParaRPr>
          </a:p>
        </p:txBody>
      </p:sp>
      <p:sp>
        <p:nvSpPr>
          <p:cNvPr id="8" name="7 Elipse"/>
          <p:cNvSpPr/>
          <p:nvPr/>
        </p:nvSpPr>
        <p:spPr bwMode="auto">
          <a:xfrm>
            <a:off x="686470" y="1863892"/>
            <a:ext cx="1230172" cy="1008839"/>
          </a:xfrm>
          <a:prstGeom prst="ellipse">
            <a:avLst/>
          </a:prstGeom>
          <a:solidFill>
            <a:schemeClr val="bg1">
              <a:lumMod val="50000"/>
            </a:schemeClr>
          </a:solidFill>
          <a:ln>
            <a:headEnd type="triangle" w="med" len="med"/>
            <a:tailEnd type="triangl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s-CO" sz="1400" b="1" dirty="0" err="1">
                <a:solidFill>
                  <a:srgbClr val="FFFFFF"/>
                </a:solidFill>
              </a:rPr>
              <a:t>Call</a:t>
            </a:r>
            <a:r>
              <a:rPr lang="es-CO" sz="1400" b="1" dirty="0">
                <a:solidFill>
                  <a:srgbClr val="FFFFFF"/>
                </a:solidFill>
              </a:rPr>
              <a:t> center</a:t>
            </a:r>
          </a:p>
        </p:txBody>
      </p:sp>
      <p:sp>
        <p:nvSpPr>
          <p:cNvPr id="10" name="9 Elipse"/>
          <p:cNvSpPr/>
          <p:nvPr/>
        </p:nvSpPr>
        <p:spPr bwMode="auto">
          <a:xfrm>
            <a:off x="4516117" y="3264113"/>
            <a:ext cx="1252746" cy="1008839"/>
          </a:xfrm>
          <a:prstGeom prst="ellipse">
            <a:avLst/>
          </a:prstGeom>
          <a:solidFill>
            <a:schemeClr val="bg1">
              <a:lumMod val="50000"/>
            </a:schemeClr>
          </a:solidFill>
          <a:ln>
            <a:headEnd type="triangle" w="med" len="med"/>
            <a:tailEnd type="triangl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s-CO" sz="1400" b="1" dirty="0" err="1">
                <a:solidFill>
                  <a:srgbClr val="FFFFFF"/>
                </a:solidFill>
              </a:rPr>
              <a:t>CCTV</a:t>
            </a:r>
            <a:endParaRPr lang="es-CO" sz="1400" b="1" dirty="0">
              <a:solidFill>
                <a:srgbClr val="FFFFFF"/>
              </a:solidFill>
            </a:endParaRPr>
          </a:p>
        </p:txBody>
      </p:sp>
      <p:sp>
        <p:nvSpPr>
          <p:cNvPr id="11" name="10 Elipse"/>
          <p:cNvSpPr/>
          <p:nvPr/>
        </p:nvSpPr>
        <p:spPr bwMode="auto">
          <a:xfrm>
            <a:off x="3233092" y="4666391"/>
            <a:ext cx="1283025" cy="1008839"/>
          </a:xfrm>
          <a:prstGeom prst="ellipse">
            <a:avLst/>
          </a:prstGeom>
          <a:solidFill>
            <a:schemeClr val="bg1">
              <a:lumMod val="50000"/>
            </a:schemeClr>
          </a:solidFill>
          <a:ln>
            <a:headEnd type="triangle" w="med" len="med"/>
            <a:tailEnd type="triangl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US" sz="1400" b="1" dirty="0" smtClean="0">
                <a:solidFill>
                  <a:srgbClr val="FFFFFF"/>
                </a:solidFill>
              </a:rPr>
              <a:t>Dynamic signal messaging</a:t>
            </a:r>
            <a:endParaRPr lang="en-US" sz="1400" b="1" dirty="0">
              <a:solidFill>
                <a:srgbClr val="FFFFFF"/>
              </a:solidFill>
            </a:endParaRPr>
          </a:p>
        </p:txBody>
      </p:sp>
      <p:cxnSp>
        <p:nvCxnSpPr>
          <p:cNvPr id="15" name="14 Conector recto"/>
          <p:cNvCxnSpPr>
            <a:stCxn id="5" idx="0"/>
            <a:endCxn id="7" idx="4"/>
          </p:cNvCxnSpPr>
          <p:nvPr/>
        </p:nvCxnSpPr>
        <p:spPr bwMode="auto">
          <a:xfrm flipV="1">
            <a:off x="2876550" y="2367235"/>
            <a:ext cx="0" cy="740563"/>
          </a:xfrm>
          <a:prstGeom prst="line">
            <a:avLst/>
          </a:prstGeom>
          <a:solidFill>
            <a:schemeClr val="accent1"/>
          </a:solidFill>
          <a:ln w="34925" cap="rnd" cmpd="sng" algn="ctr">
            <a:solidFill>
              <a:schemeClr val="bg2">
                <a:lumMod val="75000"/>
              </a:schemeClr>
            </a:solidFill>
            <a:prstDash val="solid"/>
            <a:round/>
            <a:headEnd type="triangle" w="med" len="med"/>
            <a:tailEnd type="triangle" w="med" len="med"/>
          </a:ln>
          <a:effectLst/>
          <a:scene3d>
            <a:camera prst="orthographicFront"/>
            <a:lightRig rig="threePt" dir="t"/>
          </a:scene3d>
          <a:sp3d>
            <a:bevelT prst="angle"/>
          </a:sp3d>
        </p:spPr>
      </p:cxnSp>
      <p:cxnSp>
        <p:nvCxnSpPr>
          <p:cNvPr id="18" name="17 Conector recto"/>
          <p:cNvCxnSpPr>
            <a:stCxn id="5" idx="7"/>
            <a:endCxn id="12" idx="3"/>
          </p:cNvCxnSpPr>
          <p:nvPr/>
        </p:nvCxnSpPr>
        <p:spPr bwMode="auto">
          <a:xfrm flipV="1">
            <a:off x="3618061" y="2781174"/>
            <a:ext cx="669697" cy="491756"/>
          </a:xfrm>
          <a:prstGeom prst="line">
            <a:avLst/>
          </a:prstGeom>
          <a:solidFill>
            <a:schemeClr val="accent1"/>
          </a:solidFill>
          <a:ln w="34925" cap="rnd" cmpd="sng" algn="ctr">
            <a:solidFill>
              <a:schemeClr val="bg2">
                <a:lumMod val="75000"/>
              </a:schemeClr>
            </a:solidFill>
            <a:prstDash val="solid"/>
            <a:round/>
            <a:headEnd type="triangle" w="med" len="med"/>
            <a:tailEnd type="triangle" w="med" len="med"/>
          </a:ln>
          <a:effectLst/>
          <a:scene3d>
            <a:camera prst="orthographicFront"/>
            <a:lightRig rig="threePt" dir="t"/>
          </a:scene3d>
          <a:sp3d>
            <a:bevelT prst="angle"/>
          </a:sp3d>
        </p:spPr>
      </p:cxnSp>
      <p:cxnSp>
        <p:nvCxnSpPr>
          <p:cNvPr id="21" name="20 Conector recto"/>
          <p:cNvCxnSpPr>
            <a:stCxn id="5" idx="6"/>
            <a:endCxn id="10" idx="2"/>
          </p:cNvCxnSpPr>
          <p:nvPr/>
        </p:nvCxnSpPr>
        <p:spPr bwMode="auto">
          <a:xfrm>
            <a:off x="3874605" y="3671595"/>
            <a:ext cx="641512" cy="96938"/>
          </a:xfrm>
          <a:prstGeom prst="line">
            <a:avLst/>
          </a:prstGeom>
          <a:solidFill>
            <a:schemeClr val="accent1"/>
          </a:solidFill>
          <a:ln w="34925" cap="rnd" cmpd="sng" algn="ctr">
            <a:solidFill>
              <a:schemeClr val="bg2">
                <a:lumMod val="75000"/>
              </a:schemeClr>
            </a:solidFill>
            <a:prstDash val="solid"/>
            <a:round/>
            <a:headEnd type="triangle" w="med" len="med"/>
            <a:tailEnd type="triangle" w="med" len="med"/>
          </a:ln>
          <a:effectLst/>
          <a:scene3d>
            <a:camera prst="orthographicFront"/>
            <a:lightRig rig="threePt" dir="t"/>
          </a:scene3d>
          <a:sp3d>
            <a:bevelT prst="angle"/>
          </a:sp3d>
        </p:spPr>
      </p:cxnSp>
      <p:cxnSp>
        <p:nvCxnSpPr>
          <p:cNvPr id="24" name="23 Conector recto"/>
          <p:cNvCxnSpPr>
            <a:stCxn id="5" idx="5"/>
            <a:endCxn id="11" idx="0"/>
          </p:cNvCxnSpPr>
          <p:nvPr/>
        </p:nvCxnSpPr>
        <p:spPr bwMode="auto">
          <a:xfrm>
            <a:off x="3618061" y="4070259"/>
            <a:ext cx="256544" cy="596132"/>
          </a:xfrm>
          <a:prstGeom prst="line">
            <a:avLst/>
          </a:prstGeom>
          <a:solidFill>
            <a:schemeClr val="accent1"/>
          </a:solidFill>
          <a:ln w="34925" cap="rnd" cmpd="sng" algn="ctr">
            <a:solidFill>
              <a:schemeClr val="bg2">
                <a:lumMod val="75000"/>
              </a:schemeClr>
            </a:solidFill>
            <a:prstDash val="solid"/>
            <a:round/>
            <a:headEnd type="triangle" w="med" len="med"/>
            <a:tailEnd type="triangle" w="med" len="med"/>
          </a:ln>
          <a:effectLst/>
          <a:scene3d>
            <a:camera prst="orthographicFront"/>
            <a:lightRig rig="threePt" dir="t"/>
          </a:scene3d>
          <a:sp3d>
            <a:bevelT prst="angle"/>
          </a:sp3d>
        </p:spPr>
      </p:cxnSp>
      <p:cxnSp>
        <p:nvCxnSpPr>
          <p:cNvPr id="29" name="28 Conector recto"/>
          <p:cNvCxnSpPr>
            <a:endCxn id="6" idx="0"/>
          </p:cNvCxnSpPr>
          <p:nvPr/>
        </p:nvCxnSpPr>
        <p:spPr bwMode="auto">
          <a:xfrm flipH="1">
            <a:off x="1922728" y="3982933"/>
            <a:ext cx="496206" cy="600466"/>
          </a:xfrm>
          <a:prstGeom prst="line">
            <a:avLst/>
          </a:prstGeom>
          <a:solidFill>
            <a:schemeClr val="accent1"/>
          </a:solidFill>
          <a:ln w="34925" cap="rnd" cmpd="sng" algn="ctr">
            <a:solidFill>
              <a:schemeClr val="bg2">
                <a:lumMod val="75000"/>
              </a:schemeClr>
            </a:solidFill>
            <a:prstDash val="solid"/>
            <a:round/>
            <a:headEnd type="triangle" w="med" len="med"/>
            <a:tailEnd type="triangle" w="med" len="med"/>
          </a:ln>
          <a:effectLst/>
          <a:scene3d>
            <a:camera prst="orthographicFront"/>
            <a:lightRig rig="threePt" dir="t"/>
          </a:scene3d>
          <a:sp3d>
            <a:bevelT prst="angle"/>
          </a:sp3d>
        </p:spPr>
      </p:cxnSp>
      <p:cxnSp>
        <p:nvCxnSpPr>
          <p:cNvPr id="33" name="32 Conector recto"/>
          <p:cNvCxnSpPr>
            <a:stCxn id="8" idx="5"/>
            <a:endCxn id="5" idx="1"/>
          </p:cNvCxnSpPr>
          <p:nvPr/>
        </p:nvCxnSpPr>
        <p:spPr bwMode="auto">
          <a:xfrm>
            <a:off x="1736487" y="2724990"/>
            <a:ext cx="642871" cy="547940"/>
          </a:xfrm>
          <a:prstGeom prst="line">
            <a:avLst/>
          </a:prstGeom>
          <a:solidFill>
            <a:schemeClr val="accent1"/>
          </a:solidFill>
          <a:ln w="34925" cap="rnd" cmpd="sng" algn="ctr">
            <a:solidFill>
              <a:schemeClr val="bg2">
                <a:lumMod val="75000"/>
              </a:schemeClr>
            </a:solidFill>
            <a:prstDash val="solid"/>
            <a:round/>
            <a:headEnd type="triangle" w="med" len="med"/>
            <a:tailEnd type="triangle" w="med" len="med"/>
          </a:ln>
          <a:effectLst/>
          <a:scene3d>
            <a:camera prst="orthographicFront"/>
            <a:lightRig rig="threePt" dir="t"/>
          </a:scene3d>
          <a:sp3d>
            <a:bevelT prst="angle"/>
          </a:sp3d>
        </p:spPr>
      </p:cxnSp>
      <p:cxnSp>
        <p:nvCxnSpPr>
          <p:cNvPr id="36" name="35 Conector recto"/>
          <p:cNvCxnSpPr>
            <a:stCxn id="9" idx="6"/>
            <a:endCxn id="5" idx="2"/>
          </p:cNvCxnSpPr>
          <p:nvPr/>
        </p:nvCxnSpPr>
        <p:spPr bwMode="auto">
          <a:xfrm flipV="1">
            <a:off x="1670895" y="3671595"/>
            <a:ext cx="451919" cy="96939"/>
          </a:xfrm>
          <a:prstGeom prst="line">
            <a:avLst/>
          </a:prstGeom>
          <a:solidFill>
            <a:schemeClr val="accent1"/>
          </a:solidFill>
          <a:ln w="34925" cap="rnd" cmpd="sng" algn="ctr">
            <a:solidFill>
              <a:schemeClr val="bg2">
                <a:lumMod val="75000"/>
              </a:schemeClr>
            </a:solidFill>
            <a:prstDash val="solid"/>
            <a:round/>
            <a:headEnd type="triangle" w="med" len="med"/>
            <a:tailEnd type="triangle" w="med" len="med"/>
          </a:ln>
          <a:effectLst/>
          <a:scene3d>
            <a:camera prst="orthographicFront"/>
            <a:lightRig rig="threePt" dir="t"/>
          </a:scene3d>
          <a:sp3d>
            <a:bevelT prst="angle"/>
          </a:sp3d>
        </p:spPr>
      </p:cxnSp>
      <p:sp>
        <p:nvSpPr>
          <p:cNvPr id="5" name="4 Elipse"/>
          <p:cNvSpPr/>
          <p:nvPr/>
        </p:nvSpPr>
        <p:spPr bwMode="auto">
          <a:xfrm>
            <a:off x="2122814" y="3107798"/>
            <a:ext cx="1751791" cy="1127593"/>
          </a:xfrm>
          <a:prstGeom prst="ellipse">
            <a:avLst/>
          </a:prstGeom>
          <a:solidFill>
            <a:schemeClr val="bg1">
              <a:lumMod val="50000"/>
            </a:schemeClr>
          </a:solidFill>
          <a:ln>
            <a:headEnd type="triangle" w="med" len="med"/>
            <a:tailEnd type="triangle" w="med" len="med"/>
          </a:ln>
        </p:spPr>
        <p:style>
          <a:lnRef idx="0">
            <a:schemeClr val="accent5"/>
          </a:lnRef>
          <a:fillRef idx="3">
            <a:schemeClr val="accent5"/>
          </a:fillRef>
          <a:effectRef idx="3">
            <a:schemeClr val="accent5"/>
          </a:effectRef>
          <a:fontRef idx="minor">
            <a:schemeClr val="lt1"/>
          </a:fontRef>
        </p:style>
        <p:txBody>
          <a:bodyPr lIns="0" tIns="36000" rIns="0" bIns="36000" anchor="ctr"/>
          <a:lstStyle/>
          <a:p>
            <a:pPr algn="ctr">
              <a:defRPr/>
            </a:pPr>
            <a:r>
              <a:rPr lang="en-US" sz="1600" b="1" dirty="0" smtClean="0">
                <a:solidFill>
                  <a:srgbClr val="FFFFFF"/>
                </a:solidFill>
              </a:rPr>
              <a:t>Traffic</a:t>
            </a:r>
            <a:r>
              <a:rPr lang="es-CO" sz="1600" b="1" dirty="0" smtClean="0">
                <a:solidFill>
                  <a:srgbClr val="FFFFFF"/>
                </a:solidFill>
              </a:rPr>
              <a:t> </a:t>
            </a:r>
            <a:r>
              <a:rPr lang="es-CO" sz="1600" b="1" dirty="0">
                <a:solidFill>
                  <a:srgbClr val="FFFFFF"/>
                </a:solidFill>
              </a:rPr>
              <a:t>Management Center </a:t>
            </a:r>
          </a:p>
        </p:txBody>
      </p:sp>
      <p:sp>
        <p:nvSpPr>
          <p:cNvPr id="12" name="11 Elipse"/>
          <p:cNvSpPr/>
          <p:nvPr/>
        </p:nvSpPr>
        <p:spPr bwMode="auto">
          <a:xfrm>
            <a:off x="4075632" y="1862815"/>
            <a:ext cx="1448485" cy="1075924"/>
          </a:xfrm>
          <a:prstGeom prst="ellipse">
            <a:avLst/>
          </a:prstGeom>
          <a:solidFill>
            <a:schemeClr val="bg1">
              <a:lumMod val="50000"/>
            </a:schemeClr>
          </a:solidFill>
          <a:ln>
            <a:headEnd type="triangle" w="med" len="med"/>
            <a:tailEnd type="triangl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US" sz="1400" b="1" dirty="0" smtClean="0">
                <a:solidFill>
                  <a:srgbClr val="FFFFFF"/>
                </a:solidFill>
              </a:rPr>
              <a:t>Photo enforcement</a:t>
            </a:r>
            <a:endParaRPr lang="en-US" sz="1400" b="1" dirty="0">
              <a:solidFill>
                <a:srgbClr val="FFFFFF"/>
              </a:solidFill>
            </a:endParaRPr>
          </a:p>
        </p:txBody>
      </p:sp>
      <p:sp>
        <p:nvSpPr>
          <p:cNvPr id="9" name="8 Elipse"/>
          <p:cNvSpPr/>
          <p:nvPr/>
        </p:nvSpPr>
        <p:spPr bwMode="auto">
          <a:xfrm>
            <a:off x="207390" y="3264114"/>
            <a:ext cx="1463505" cy="1008839"/>
          </a:xfrm>
          <a:prstGeom prst="ellipse">
            <a:avLst/>
          </a:prstGeom>
          <a:solidFill>
            <a:schemeClr val="bg1">
              <a:lumMod val="50000"/>
            </a:schemeClr>
          </a:solidFill>
          <a:ln>
            <a:headEnd type="triangle" w="med" len="med"/>
            <a:tailEnd type="triangle" w="med" len="me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US" sz="1400" b="1" dirty="0" smtClean="0">
                <a:solidFill>
                  <a:srgbClr val="FFFFFF"/>
                </a:solidFill>
              </a:rPr>
              <a:t>Traffic signal planning  &amp; coordination</a:t>
            </a:r>
            <a:endParaRPr lang="en-US" sz="1400" b="1" dirty="0">
              <a:solidFill>
                <a:srgbClr val="FFFFFF"/>
              </a:solidFill>
            </a:endParaRPr>
          </a:p>
        </p:txBody>
      </p:sp>
      <p:sp>
        <p:nvSpPr>
          <p:cNvPr id="20516" name="Rectangle 2"/>
          <p:cNvSpPr>
            <a:spLocks noChangeArrowheads="1"/>
          </p:cNvSpPr>
          <p:nvPr/>
        </p:nvSpPr>
        <p:spPr bwMode="auto">
          <a:xfrm>
            <a:off x="4425950" y="-1588"/>
            <a:ext cx="292100" cy="460376"/>
          </a:xfrm>
          <a:prstGeom prst="rect">
            <a:avLst/>
          </a:prstGeom>
          <a:noFill/>
          <a:ln w="9525" algn="ctr">
            <a:noFill/>
            <a:miter lim="800000"/>
            <a:headEnd/>
            <a:tailEnd/>
          </a:ln>
        </p:spPr>
        <p:txBody>
          <a:bodyPr wrap="none" anchor="ctr">
            <a:spAutoFit/>
          </a:bodyPr>
          <a:lstStyle/>
          <a:p>
            <a:pPr algn="just" eaLnBrk="0" hangingPunct="0">
              <a:buFontTx/>
              <a:buChar char="•"/>
              <a:tabLst>
                <a:tab pos="269875" algn="l"/>
              </a:tabLst>
            </a:pPr>
            <a:endParaRPr lang="en-US" sz="2400">
              <a:solidFill>
                <a:srgbClr val="1F497D"/>
              </a:solidFill>
            </a:endParaRPr>
          </a:p>
        </p:txBody>
      </p:sp>
      <p:pic>
        <p:nvPicPr>
          <p:cNvPr id="20517" name="Picture 38"/>
          <p:cNvPicPr>
            <a:picLocks noChangeAspect="1" noChangeArrowheads="1"/>
          </p:cNvPicPr>
          <p:nvPr/>
        </p:nvPicPr>
        <p:blipFill>
          <a:blip r:embed="rId2" cstate="print"/>
          <a:srcRect/>
          <a:stretch>
            <a:fillRect/>
          </a:stretch>
        </p:blipFill>
        <p:spPr bwMode="auto">
          <a:xfrm>
            <a:off x="6119813" y="2271713"/>
            <a:ext cx="2705100" cy="17986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511175" y="285750"/>
            <a:ext cx="6000750" cy="708025"/>
          </a:xfrm>
          <a:prstGeom prst="rect">
            <a:avLst/>
          </a:prstGeom>
          <a:noFill/>
          <a:ln w="9525">
            <a:noFill/>
            <a:miter lim="800000"/>
            <a:headEnd/>
            <a:tailEnd/>
          </a:ln>
        </p:spPr>
        <p:txBody>
          <a:bodyPr anchor="ctr"/>
          <a:lstStyle/>
          <a:p>
            <a:pPr eaLnBrk="0" hangingPunct="0"/>
            <a:r>
              <a:rPr lang="es-CO" sz="2000" b="1">
                <a:solidFill>
                  <a:srgbClr val="777777"/>
                </a:solidFill>
              </a:rPr>
              <a:t>Medellin Traffic Management Center </a:t>
            </a:r>
          </a:p>
          <a:p>
            <a:pPr eaLnBrk="0" hangingPunct="0"/>
            <a:r>
              <a:rPr lang="es-CO" sz="2400" b="1">
                <a:solidFill>
                  <a:srgbClr val="777777"/>
                </a:solidFill>
              </a:rPr>
              <a:t>Detailed Components</a:t>
            </a:r>
            <a:endParaRPr lang="es-ES" sz="2400" b="1">
              <a:solidFill>
                <a:srgbClr val="777777"/>
              </a:solidFill>
            </a:endParaRPr>
          </a:p>
        </p:txBody>
      </p:sp>
      <p:sp>
        <p:nvSpPr>
          <p:cNvPr id="44" name="43 Rectángulo redondeado"/>
          <p:cNvSpPr/>
          <p:nvPr/>
        </p:nvSpPr>
        <p:spPr>
          <a:xfrm>
            <a:off x="3535363" y="4841875"/>
            <a:ext cx="4651375" cy="433388"/>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1422400">
              <a:lnSpc>
                <a:spcPct val="90000"/>
              </a:lnSpc>
              <a:spcAft>
                <a:spcPct val="35000"/>
              </a:spcAft>
              <a:defRPr/>
            </a:pPr>
            <a:r>
              <a:rPr lang="en-US" sz="1200" dirty="0" smtClean="0">
                <a:solidFill>
                  <a:srgbClr val="D8D8D8">
                    <a:lumMod val="25000"/>
                  </a:srgbClr>
                </a:solidFill>
              </a:rPr>
              <a:t>Signage on main road corridors</a:t>
            </a:r>
            <a:endParaRPr lang="en-US" sz="1200" dirty="0">
              <a:solidFill>
                <a:srgbClr val="D8D8D8">
                  <a:lumMod val="25000"/>
                </a:srgbClr>
              </a:solidFill>
            </a:endParaRPr>
          </a:p>
        </p:txBody>
      </p:sp>
      <p:sp>
        <p:nvSpPr>
          <p:cNvPr id="48" name="47 Rectángulo redondeado"/>
          <p:cNvSpPr/>
          <p:nvPr/>
        </p:nvSpPr>
        <p:spPr>
          <a:xfrm>
            <a:off x="3535363" y="4413250"/>
            <a:ext cx="4657725" cy="433388"/>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1422400">
              <a:lnSpc>
                <a:spcPct val="90000"/>
              </a:lnSpc>
              <a:spcAft>
                <a:spcPct val="35000"/>
              </a:spcAft>
              <a:defRPr/>
            </a:pPr>
            <a:r>
              <a:rPr lang="en-US" sz="1200" dirty="0" smtClean="0">
                <a:solidFill>
                  <a:srgbClr val="D8D8D8">
                    <a:lumMod val="25000"/>
                  </a:srgbClr>
                </a:solidFill>
              </a:rPr>
              <a:t>New facilities that integrate the operation of all systems</a:t>
            </a:r>
            <a:endParaRPr lang="en-US" sz="1200" dirty="0">
              <a:solidFill>
                <a:srgbClr val="D8D8D8">
                  <a:lumMod val="25000"/>
                </a:srgbClr>
              </a:solidFill>
            </a:endParaRPr>
          </a:p>
        </p:txBody>
      </p:sp>
      <p:sp>
        <p:nvSpPr>
          <p:cNvPr id="52" name="51 Rectángulo redondeado"/>
          <p:cNvSpPr/>
          <p:nvPr/>
        </p:nvSpPr>
        <p:spPr>
          <a:xfrm>
            <a:off x="3535363" y="3979863"/>
            <a:ext cx="4657725" cy="433387"/>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200" dirty="0" smtClean="0">
                <a:solidFill>
                  <a:srgbClr val="D8D8D8">
                    <a:lumMod val="25000"/>
                  </a:srgbClr>
                </a:solidFill>
              </a:rPr>
              <a:t>Software interfaces for integration with other modules</a:t>
            </a:r>
            <a:endParaRPr lang="en-US" sz="1200" dirty="0">
              <a:solidFill>
                <a:srgbClr val="D8D8D8">
                  <a:lumMod val="25000"/>
                </a:srgbClr>
              </a:solidFill>
            </a:endParaRPr>
          </a:p>
        </p:txBody>
      </p:sp>
      <p:sp>
        <p:nvSpPr>
          <p:cNvPr id="56" name="55 Rectángulo redondeado"/>
          <p:cNvSpPr/>
          <p:nvPr/>
        </p:nvSpPr>
        <p:spPr>
          <a:xfrm>
            <a:off x="3535363" y="3551238"/>
            <a:ext cx="4645025" cy="433387"/>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1422400">
              <a:lnSpc>
                <a:spcPct val="90000"/>
              </a:lnSpc>
              <a:spcAft>
                <a:spcPct val="35000"/>
              </a:spcAft>
              <a:defRPr/>
            </a:pPr>
            <a:r>
              <a:rPr lang="en-US" sz="1200" dirty="0" smtClean="0">
                <a:solidFill>
                  <a:srgbClr val="D8D8D8">
                    <a:lumMod val="25000"/>
                  </a:srgbClr>
                </a:solidFill>
              </a:rPr>
              <a:t>Control system through identification tags and RF readers</a:t>
            </a:r>
            <a:endParaRPr lang="en-US" sz="1200" dirty="0">
              <a:solidFill>
                <a:srgbClr val="D8D8D8">
                  <a:lumMod val="25000"/>
                </a:srgbClr>
              </a:solidFill>
            </a:endParaRPr>
          </a:p>
        </p:txBody>
      </p:sp>
      <p:sp>
        <p:nvSpPr>
          <p:cNvPr id="60" name="59 Rectángulo redondeado"/>
          <p:cNvSpPr/>
          <p:nvPr/>
        </p:nvSpPr>
        <p:spPr>
          <a:xfrm>
            <a:off x="3535363" y="3122613"/>
            <a:ext cx="4652962" cy="433387"/>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200" dirty="0" smtClean="0">
                <a:solidFill>
                  <a:srgbClr val="D8D8D8">
                    <a:lumMod val="25000"/>
                  </a:srgbClr>
                </a:solidFill>
              </a:rPr>
              <a:t>TPC control systems through GPS / RFID fixed readers</a:t>
            </a:r>
            <a:endParaRPr lang="en-US" sz="1200" dirty="0">
              <a:solidFill>
                <a:srgbClr val="D8D8D8">
                  <a:lumMod val="25000"/>
                </a:srgbClr>
              </a:solidFill>
            </a:endParaRPr>
          </a:p>
        </p:txBody>
      </p:sp>
      <p:sp>
        <p:nvSpPr>
          <p:cNvPr id="64" name="63 Rectángulo redondeado"/>
          <p:cNvSpPr/>
          <p:nvPr/>
        </p:nvSpPr>
        <p:spPr>
          <a:xfrm>
            <a:off x="3535363" y="2665413"/>
            <a:ext cx="4652962" cy="433387"/>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1422400">
              <a:lnSpc>
                <a:spcPct val="90000"/>
              </a:lnSpc>
              <a:spcAft>
                <a:spcPct val="35000"/>
              </a:spcAft>
              <a:defRPr/>
            </a:pPr>
            <a:r>
              <a:rPr lang="en-US" sz="1200" dirty="0" smtClean="0">
                <a:solidFill>
                  <a:srgbClr val="D8D8D8">
                    <a:lumMod val="25000"/>
                  </a:srgbClr>
                </a:solidFill>
              </a:rPr>
              <a:t>Message sign panels at entrances and major corridors</a:t>
            </a:r>
            <a:endParaRPr lang="en-US" sz="1200" dirty="0">
              <a:solidFill>
                <a:srgbClr val="D8D8D8">
                  <a:lumMod val="25000"/>
                </a:srgbClr>
              </a:solidFill>
            </a:endParaRPr>
          </a:p>
        </p:txBody>
      </p:sp>
      <p:sp>
        <p:nvSpPr>
          <p:cNvPr id="68" name="67 Rectángulo redondeado"/>
          <p:cNvSpPr/>
          <p:nvPr/>
        </p:nvSpPr>
        <p:spPr>
          <a:xfrm>
            <a:off x="3554413" y="2236788"/>
            <a:ext cx="4646612" cy="433387"/>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200" dirty="0">
                <a:solidFill>
                  <a:srgbClr val="D8D8D8">
                    <a:lumMod val="25000"/>
                  </a:srgbClr>
                </a:solidFill>
              </a:rPr>
              <a:t>Cameras to monitor road conditions</a:t>
            </a:r>
          </a:p>
        </p:txBody>
      </p:sp>
      <p:grpSp>
        <p:nvGrpSpPr>
          <p:cNvPr id="2" name="117 Grupo"/>
          <p:cNvGrpSpPr/>
          <p:nvPr/>
        </p:nvGrpSpPr>
        <p:grpSpPr>
          <a:xfrm>
            <a:off x="3534670" y="1808506"/>
            <a:ext cx="4653350" cy="433763"/>
            <a:chOff x="0" y="1327782"/>
            <a:chExt cx="1534480" cy="631821"/>
          </a:xfrm>
          <a:solidFill>
            <a:schemeClr val="tx2">
              <a:lumMod val="20000"/>
              <a:lumOff val="80000"/>
            </a:schemeClr>
          </a:solidFill>
        </p:grpSpPr>
        <p:sp>
          <p:nvSpPr>
            <p:cNvPr id="76" name="75 Rectángulo redondeado"/>
            <p:cNvSpPr/>
            <p:nvPr/>
          </p:nvSpPr>
          <p:spPr>
            <a:xfrm>
              <a:off x="0" y="1327782"/>
              <a:ext cx="1534480" cy="631821"/>
            </a:xfrm>
            <a:prstGeom prst="roundRect">
              <a:avLst/>
            </a:prstGeom>
            <a:grp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s-ES" sz="1200" dirty="0">
                  <a:solidFill>
                    <a:srgbClr val="D8D8D8">
                      <a:lumMod val="25000"/>
                    </a:srgbClr>
                  </a:solidFill>
                </a:rPr>
                <a:t>Obra Civil</a:t>
              </a:r>
            </a:p>
          </p:txBody>
        </p:sp>
        <p:sp>
          <p:nvSpPr>
            <p:cNvPr id="77" name="76 Rectángulo"/>
            <p:cNvSpPr/>
            <p:nvPr/>
          </p:nvSpPr>
          <p:spPr>
            <a:xfrm>
              <a:off x="30843" y="1335817"/>
              <a:ext cx="1472794" cy="570134"/>
            </a:xfrm>
            <a:prstGeom prst="rect">
              <a:avLst/>
            </a:prstGeom>
            <a:grpFill/>
            <a:ln>
              <a:miter lim="800000"/>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1200" dirty="0" smtClean="0">
                  <a:solidFill>
                    <a:srgbClr val="D8D8D8">
                      <a:lumMod val="25000"/>
                    </a:srgbClr>
                  </a:solidFill>
                </a:rPr>
                <a:t>Fixed and mobile cameras to control offenses</a:t>
              </a:r>
              <a:endParaRPr lang="en-US" sz="1200" dirty="0">
                <a:solidFill>
                  <a:srgbClr val="D8D8D8">
                    <a:lumMod val="25000"/>
                  </a:srgbClr>
                </a:solidFill>
              </a:endParaRPr>
            </a:p>
          </p:txBody>
        </p:sp>
      </p:grpSp>
      <p:sp>
        <p:nvSpPr>
          <p:cNvPr id="84" name="83 Rectángulo redondeado"/>
          <p:cNvSpPr/>
          <p:nvPr/>
        </p:nvSpPr>
        <p:spPr>
          <a:xfrm>
            <a:off x="3535363" y="1379538"/>
            <a:ext cx="4665662" cy="433387"/>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1422400">
              <a:lnSpc>
                <a:spcPct val="90000"/>
              </a:lnSpc>
              <a:spcAft>
                <a:spcPct val="35000"/>
              </a:spcAft>
              <a:defRPr/>
            </a:pPr>
            <a:r>
              <a:rPr lang="en-US" sz="1200" dirty="0" smtClean="0">
                <a:solidFill>
                  <a:srgbClr val="D8D8D8">
                    <a:lumMod val="25000"/>
                  </a:srgbClr>
                </a:solidFill>
              </a:rPr>
              <a:t>Modernization of the traffic signal network</a:t>
            </a:r>
            <a:endParaRPr lang="en-US" sz="1200" dirty="0">
              <a:solidFill>
                <a:srgbClr val="D8D8D8">
                  <a:lumMod val="25000"/>
                </a:srgbClr>
              </a:solidFill>
            </a:endParaRPr>
          </a:p>
        </p:txBody>
      </p:sp>
      <p:sp>
        <p:nvSpPr>
          <p:cNvPr id="94" name="93 Rectángulo redondeado"/>
          <p:cNvSpPr/>
          <p:nvPr/>
        </p:nvSpPr>
        <p:spPr>
          <a:xfrm>
            <a:off x="3535363" y="5270500"/>
            <a:ext cx="4651375" cy="433388"/>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1422400">
              <a:lnSpc>
                <a:spcPct val="90000"/>
              </a:lnSpc>
              <a:spcAft>
                <a:spcPct val="35000"/>
              </a:spcAft>
              <a:defRPr/>
            </a:pPr>
            <a:r>
              <a:rPr lang="en-US" sz="1200" dirty="0" smtClean="0">
                <a:solidFill>
                  <a:srgbClr val="D8D8D8">
                    <a:lumMod val="25000"/>
                  </a:srgbClr>
                </a:solidFill>
              </a:rPr>
              <a:t>Radio stations to report on traffic/transit issues </a:t>
            </a:r>
            <a:endParaRPr lang="en-US" sz="1200" dirty="0">
              <a:solidFill>
                <a:srgbClr val="D8D8D8">
                  <a:lumMod val="25000"/>
                </a:srgbClr>
              </a:solidFill>
            </a:endParaRPr>
          </a:p>
        </p:txBody>
      </p:sp>
      <p:sp>
        <p:nvSpPr>
          <p:cNvPr id="102" name="101 Rectángulo redondeado"/>
          <p:cNvSpPr/>
          <p:nvPr/>
        </p:nvSpPr>
        <p:spPr>
          <a:xfrm>
            <a:off x="3535363" y="5670550"/>
            <a:ext cx="4651375" cy="433388"/>
          </a:xfrm>
          <a:prstGeom prst="roundRect">
            <a:avLst/>
          </a:prstGeom>
          <a:solidFill>
            <a:schemeClr val="tx2">
              <a:lumMod val="20000"/>
              <a:lumOff val="80000"/>
            </a:schemeClr>
          </a:solidFill>
          <a:ln>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defTabSz="1422400">
              <a:lnSpc>
                <a:spcPct val="90000"/>
              </a:lnSpc>
              <a:spcAft>
                <a:spcPct val="35000"/>
              </a:spcAft>
              <a:defRPr/>
            </a:pPr>
            <a:r>
              <a:rPr lang="en-US" sz="1200" dirty="0" smtClean="0">
                <a:solidFill>
                  <a:srgbClr val="D8D8D8">
                    <a:lumMod val="25000"/>
                  </a:srgbClr>
                </a:solidFill>
              </a:rPr>
              <a:t>Telephone transit information center</a:t>
            </a:r>
            <a:endParaRPr lang="en-US" sz="1200" dirty="0">
              <a:solidFill>
                <a:srgbClr val="D8D8D8">
                  <a:lumMod val="25000"/>
                </a:srgbClr>
              </a:solidFill>
            </a:endParaRPr>
          </a:p>
        </p:txBody>
      </p:sp>
      <p:sp>
        <p:nvSpPr>
          <p:cNvPr id="7" name="6 Rectángulo"/>
          <p:cNvSpPr/>
          <p:nvPr/>
        </p:nvSpPr>
        <p:spPr>
          <a:xfrm>
            <a:off x="401638" y="5762625"/>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Call Center</a:t>
            </a:r>
            <a:endParaRPr lang="en-US" sz="1400" dirty="0">
              <a:solidFill>
                <a:srgbClr val="FFFFFF"/>
              </a:solidFill>
              <a:latin typeface="Arial"/>
            </a:endParaRPr>
          </a:p>
        </p:txBody>
      </p:sp>
      <p:sp>
        <p:nvSpPr>
          <p:cNvPr id="8" name="7 Rectángulo"/>
          <p:cNvSpPr/>
          <p:nvPr/>
        </p:nvSpPr>
        <p:spPr>
          <a:xfrm>
            <a:off x="401638" y="5362575"/>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Radio Station</a:t>
            </a:r>
            <a:endParaRPr lang="en-US" sz="1400" dirty="0">
              <a:solidFill>
                <a:srgbClr val="FFFFFF"/>
              </a:solidFill>
              <a:latin typeface="Arial"/>
            </a:endParaRPr>
          </a:p>
        </p:txBody>
      </p:sp>
      <p:sp>
        <p:nvSpPr>
          <p:cNvPr id="9" name="8 Rectángulo"/>
          <p:cNvSpPr/>
          <p:nvPr/>
        </p:nvSpPr>
        <p:spPr>
          <a:xfrm>
            <a:off x="401638" y="4905375"/>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Signaling</a:t>
            </a:r>
            <a:endParaRPr lang="en-US" sz="1400" dirty="0">
              <a:solidFill>
                <a:srgbClr val="FFFFFF"/>
              </a:solidFill>
              <a:latin typeface="Arial"/>
            </a:endParaRPr>
          </a:p>
        </p:txBody>
      </p:sp>
      <p:sp>
        <p:nvSpPr>
          <p:cNvPr id="10" name="9 Rectángulo"/>
          <p:cNvSpPr/>
          <p:nvPr/>
        </p:nvSpPr>
        <p:spPr>
          <a:xfrm>
            <a:off x="401638" y="4476750"/>
            <a:ext cx="3038475" cy="307975"/>
          </a:xfrm>
          <a:prstGeom prst="rect">
            <a:avLst/>
          </a:prstGeom>
          <a:solidFill>
            <a:schemeClr val="tx2">
              <a:lumMod val="60000"/>
              <a:lumOff val="40000"/>
            </a:schemeClr>
          </a:solidFill>
        </p:spPr>
        <p:txBody>
          <a:bodyPr>
            <a:spAutoFit/>
          </a:bodyPr>
          <a:lstStyle/>
          <a:p>
            <a:pPr algn="ctr">
              <a:spcAft>
                <a:spcPts val="0"/>
              </a:spcAft>
              <a:defRPr/>
            </a:pPr>
            <a:r>
              <a:rPr lang="es-ES" sz="1400" dirty="0">
                <a:solidFill>
                  <a:srgbClr val="FFFFFF"/>
                </a:solidFill>
                <a:latin typeface="Arial"/>
              </a:rPr>
              <a:t>Civil Works</a:t>
            </a:r>
          </a:p>
        </p:txBody>
      </p:sp>
      <p:sp>
        <p:nvSpPr>
          <p:cNvPr id="11" name="10 Rectángulo"/>
          <p:cNvSpPr/>
          <p:nvPr/>
        </p:nvSpPr>
        <p:spPr>
          <a:xfrm>
            <a:off x="401638" y="4043363"/>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Central management software</a:t>
            </a:r>
            <a:endParaRPr lang="en-US" sz="1400" dirty="0">
              <a:solidFill>
                <a:srgbClr val="FFFFFF"/>
              </a:solidFill>
              <a:latin typeface="Arial"/>
            </a:endParaRPr>
          </a:p>
        </p:txBody>
      </p:sp>
      <p:sp>
        <p:nvSpPr>
          <p:cNvPr id="12" name="11 Rectángulo"/>
          <p:cNvSpPr/>
          <p:nvPr/>
        </p:nvSpPr>
        <p:spPr>
          <a:xfrm>
            <a:off x="401638" y="3614738"/>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Taxi fleet management</a:t>
            </a:r>
            <a:endParaRPr lang="en-US" sz="1400" dirty="0">
              <a:solidFill>
                <a:srgbClr val="FFFFFF"/>
              </a:solidFill>
              <a:latin typeface="Arial"/>
            </a:endParaRPr>
          </a:p>
        </p:txBody>
      </p:sp>
      <p:sp>
        <p:nvSpPr>
          <p:cNvPr id="13" name="12 Rectángulo"/>
          <p:cNvSpPr/>
          <p:nvPr/>
        </p:nvSpPr>
        <p:spPr>
          <a:xfrm>
            <a:off x="401638" y="3186113"/>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Bus fleet management</a:t>
            </a:r>
            <a:endParaRPr lang="en-US" sz="1400" dirty="0">
              <a:solidFill>
                <a:srgbClr val="FFFFFF"/>
              </a:solidFill>
              <a:latin typeface="Arial"/>
            </a:endParaRPr>
          </a:p>
        </p:txBody>
      </p:sp>
      <p:sp>
        <p:nvSpPr>
          <p:cNvPr id="14" name="13 Rectángulo"/>
          <p:cNvSpPr/>
          <p:nvPr/>
        </p:nvSpPr>
        <p:spPr>
          <a:xfrm>
            <a:off x="401638" y="2757488"/>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Dynamic message signs</a:t>
            </a:r>
            <a:endParaRPr lang="en-US" sz="1400" dirty="0">
              <a:solidFill>
                <a:srgbClr val="FFFFFF"/>
              </a:solidFill>
              <a:latin typeface="Arial"/>
            </a:endParaRPr>
          </a:p>
        </p:txBody>
      </p:sp>
      <p:sp>
        <p:nvSpPr>
          <p:cNvPr id="15" name="14 Rectángulo"/>
          <p:cNvSpPr/>
          <p:nvPr/>
        </p:nvSpPr>
        <p:spPr>
          <a:xfrm>
            <a:off x="401638" y="2306638"/>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CCTV System</a:t>
            </a:r>
            <a:endParaRPr lang="en-US" sz="1400" dirty="0">
              <a:solidFill>
                <a:srgbClr val="FFFFFF"/>
              </a:solidFill>
              <a:latin typeface="Arial"/>
            </a:endParaRPr>
          </a:p>
        </p:txBody>
      </p:sp>
      <p:sp>
        <p:nvSpPr>
          <p:cNvPr id="16" name="15 Rectángulo"/>
          <p:cNvSpPr/>
          <p:nvPr/>
        </p:nvSpPr>
        <p:spPr>
          <a:xfrm>
            <a:off x="401638" y="1887538"/>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Photo enforcement system</a:t>
            </a:r>
            <a:endParaRPr lang="en-US" sz="1400" dirty="0">
              <a:solidFill>
                <a:srgbClr val="FFFFFF"/>
              </a:solidFill>
              <a:latin typeface="Arial"/>
            </a:endParaRPr>
          </a:p>
        </p:txBody>
      </p:sp>
      <p:sp>
        <p:nvSpPr>
          <p:cNvPr id="17" name="16 Rectángulo"/>
          <p:cNvSpPr/>
          <p:nvPr/>
        </p:nvSpPr>
        <p:spPr>
          <a:xfrm>
            <a:off x="401638" y="1465263"/>
            <a:ext cx="3038475" cy="307975"/>
          </a:xfrm>
          <a:prstGeom prst="rect">
            <a:avLst/>
          </a:prstGeom>
          <a:solidFill>
            <a:schemeClr val="tx2">
              <a:lumMod val="60000"/>
              <a:lumOff val="40000"/>
            </a:schemeClr>
          </a:solidFill>
        </p:spPr>
        <p:txBody>
          <a:bodyPr>
            <a:spAutoFit/>
          </a:bodyPr>
          <a:lstStyle/>
          <a:p>
            <a:pPr algn="ctr">
              <a:spcAft>
                <a:spcPts val="0"/>
              </a:spcAft>
              <a:defRPr/>
            </a:pPr>
            <a:r>
              <a:rPr lang="en-US" sz="1400" dirty="0" smtClean="0">
                <a:solidFill>
                  <a:srgbClr val="FFFFFF"/>
                </a:solidFill>
                <a:latin typeface="Arial"/>
              </a:rPr>
              <a:t>Traffic signal network</a:t>
            </a:r>
            <a:endParaRPr lang="en-US" sz="1400" dirty="0">
              <a:solidFill>
                <a:srgbClr val="FFFFFF"/>
              </a:solid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2"/>
          <p:cNvSpPr>
            <a:spLocks noGrp="1"/>
          </p:cNvSpPr>
          <p:nvPr>
            <p:ph type="ftr" sz="quarter" idx="11"/>
          </p:nvPr>
        </p:nvSpPr>
        <p:spPr/>
        <p:txBody>
          <a:bodyPr rtlCol="0"/>
          <a:lstStyle/>
          <a:p>
            <a:pPr fontAlgn="auto">
              <a:spcBef>
                <a:spcPts val="0"/>
              </a:spcBef>
              <a:spcAft>
                <a:spcPts val="0"/>
              </a:spcAft>
              <a:defRPr/>
            </a:pPr>
            <a:r>
              <a:rPr lang="en-US" dirty="0">
                <a:solidFill>
                  <a:prstClr val="black">
                    <a:tint val="75000"/>
                  </a:prstClr>
                </a:solidFill>
                <a:latin typeface="Calibri"/>
              </a:rPr>
              <a:t>U.S. Department of Commerce  International Trade Administration</a:t>
            </a:r>
          </a:p>
        </p:txBody>
      </p:sp>
      <p:sp>
        <p:nvSpPr>
          <p:cNvPr id="370690" name="Text Box 2"/>
          <p:cNvSpPr txBox="1">
            <a:spLocks noChangeArrowheads="1"/>
          </p:cNvSpPr>
          <p:nvPr/>
        </p:nvSpPr>
        <p:spPr bwMode="auto">
          <a:xfrm>
            <a:off x="0" y="0"/>
            <a:ext cx="8229600" cy="762000"/>
          </a:xfrm>
          <a:prstGeom prst="rect">
            <a:avLst/>
          </a:prstGeom>
          <a:noFill/>
          <a:ln w="9525">
            <a:noFill/>
            <a:miter lim="800000"/>
            <a:headEnd/>
            <a:tailEnd/>
          </a:ln>
        </p:spPr>
        <p:txBody>
          <a:bodyPr lIns="92075" tIns="46038" rIns="92075" bIns="46038">
            <a:spAutoFit/>
          </a:bodyPr>
          <a:lstStyle/>
          <a:p>
            <a:pPr algn="ctr" eaLnBrk="0" hangingPunct="0"/>
            <a:r>
              <a:rPr lang="en-US" sz="4400" i="1" smtClean="0">
                <a:solidFill>
                  <a:srgbClr val="FFCC00"/>
                </a:solidFill>
              </a:rPr>
              <a:t>	   </a:t>
            </a:r>
            <a:r>
              <a:rPr lang="en-US" sz="3600" smtClean="0">
                <a:solidFill>
                  <a:srgbClr val="1F497D"/>
                </a:solidFill>
              </a:rPr>
              <a:t>		</a:t>
            </a:r>
            <a:r>
              <a:rPr lang="en-US" sz="3600" smtClean="0">
                <a:solidFill>
                  <a:srgbClr val="FFCC00"/>
                </a:solidFill>
              </a:rPr>
              <a:t>	</a:t>
            </a:r>
            <a:r>
              <a:rPr lang="en-US" sz="2800" smtClean="0">
                <a:solidFill>
                  <a:prstClr val="black"/>
                </a:solidFill>
              </a:rPr>
              <a:t>	</a:t>
            </a:r>
            <a:endParaRPr kumimoji="1" lang="en-US" sz="2400" smtClean="0">
              <a:solidFill>
                <a:prstClr val="black"/>
              </a:solidFill>
            </a:endParaRPr>
          </a:p>
        </p:txBody>
      </p:sp>
      <p:sp>
        <p:nvSpPr>
          <p:cNvPr id="2052" name="Rectangle 3"/>
          <p:cNvSpPr>
            <a:spLocks noChangeArrowheads="1"/>
          </p:cNvSpPr>
          <p:nvPr/>
        </p:nvSpPr>
        <p:spPr bwMode="auto">
          <a:xfrm>
            <a:off x="685800" y="1524000"/>
            <a:ext cx="7704138" cy="1446213"/>
          </a:xfrm>
          <a:prstGeom prst="rect">
            <a:avLst/>
          </a:prstGeom>
          <a:noFill/>
          <a:ln w="12700">
            <a:noFill/>
            <a:miter lim="800000"/>
            <a:headEnd type="none" w="sm" len="sm"/>
            <a:tailEnd type="none" w="sm" len="sm"/>
          </a:ln>
        </p:spPr>
        <p:txBody>
          <a:bodyPr>
            <a:spAutoFit/>
          </a:bodyPr>
          <a:lstStyle/>
          <a:p>
            <a:pPr algn="ctr" eaLnBrk="0" hangingPunct="0"/>
            <a:r>
              <a:rPr lang="en-US" sz="4400" smtClean="0">
                <a:solidFill>
                  <a:srgbClr val="000066"/>
                </a:solidFill>
                <a:latin typeface="Trebuchet MS" pitchFamily="34" charset="0"/>
              </a:rPr>
              <a:t>Doing Business in Colombia:</a:t>
            </a:r>
          </a:p>
          <a:p>
            <a:pPr algn="ctr" eaLnBrk="0" hangingPunct="0"/>
            <a:r>
              <a:rPr lang="en-US" sz="4400" smtClean="0">
                <a:solidFill>
                  <a:srgbClr val="000066"/>
                </a:solidFill>
                <a:latin typeface="Trebuchet MS" pitchFamily="34" charset="0"/>
              </a:rPr>
              <a:t>U.S.-Colombia FTA</a:t>
            </a:r>
            <a:r>
              <a:rPr lang="en-US" sz="4400" smtClean="0">
                <a:solidFill>
                  <a:srgbClr val="1F497D"/>
                </a:solidFill>
              </a:rPr>
              <a:t> </a:t>
            </a:r>
          </a:p>
        </p:txBody>
      </p:sp>
      <p:grpSp>
        <p:nvGrpSpPr>
          <p:cNvPr id="2" name="Group 4"/>
          <p:cNvGrpSpPr>
            <a:grpSpLocks/>
          </p:cNvGrpSpPr>
          <p:nvPr/>
        </p:nvGrpSpPr>
        <p:grpSpPr bwMode="auto">
          <a:xfrm>
            <a:off x="152400" y="76200"/>
            <a:ext cx="8763000" cy="1219200"/>
            <a:chOff x="0" y="0"/>
            <a:chExt cx="5520" cy="768"/>
          </a:xfrm>
        </p:grpSpPr>
        <p:sp>
          <p:nvSpPr>
            <p:cNvPr id="2057" name="Text Box 5"/>
            <p:cNvSpPr txBox="1">
              <a:spLocks noChangeArrowheads="1"/>
            </p:cNvSpPr>
            <p:nvPr/>
          </p:nvSpPr>
          <p:spPr bwMode="auto">
            <a:xfrm>
              <a:off x="864" y="0"/>
              <a:ext cx="4656" cy="480"/>
            </a:xfrm>
            <a:prstGeom prst="rect">
              <a:avLst/>
            </a:prstGeom>
            <a:noFill/>
            <a:ln w="9525">
              <a:noFill/>
              <a:miter lim="800000"/>
              <a:headEnd/>
              <a:tailEnd/>
            </a:ln>
          </p:spPr>
          <p:txBody>
            <a:bodyPr lIns="92075" tIns="46038" rIns="92075" bIns="46038">
              <a:spAutoFit/>
            </a:bodyPr>
            <a:lstStyle/>
            <a:p>
              <a:pPr algn="ctr" eaLnBrk="0" hangingPunct="0">
                <a:spcBef>
                  <a:spcPct val="20000"/>
                </a:spcBef>
              </a:pPr>
              <a:endParaRPr kumimoji="1" lang="en-US" sz="4400" smtClean="0">
                <a:solidFill>
                  <a:srgbClr val="1F497D"/>
                </a:solidFill>
              </a:endParaRPr>
            </a:p>
          </p:txBody>
        </p:sp>
        <p:pic>
          <p:nvPicPr>
            <p:cNvPr id="2058" name="Picture 6"/>
            <p:cNvPicPr>
              <a:picLocks noChangeAspect="1" noChangeArrowheads="1"/>
            </p:cNvPicPr>
            <p:nvPr/>
          </p:nvPicPr>
          <p:blipFill>
            <a:blip r:embed="rId3" cstate="print"/>
            <a:srcRect/>
            <a:stretch>
              <a:fillRect/>
            </a:stretch>
          </p:blipFill>
          <p:spPr bwMode="auto">
            <a:xfrm>
              <a:off x="0" y="0"/>
              <a:ext cx="722" cy="768"/>
            </a:xfrm>
            <a:prstGeom prst="rect">
              <a:avLst/>
            </a:prstGeom>
            <a:noFill/>
            <a:ln w="9525">
              <a:noFill/>
              <a:miter lim="800000"/>
              <a:headEnd/>
              <a:tailEnd/>
            </a:ln>
          </p:spPr>
        </p:pic>
      </p:grpSp>
      <p:pic>
        <p:nvPicPr>
          <p:cNvPr id="2054" name="Picture 11"/>
          <p:cNvPicPr>
            <a:picLocks noChangeAspect="1" noChangeArrowheads="1"/>
          </p:cNvPicPr>
          <p:nvPr/>
        </p:nvPicPr>
        <p:blipFill>
          <a:blip r:embed="rId4" cstate="print"/>
          <a:srcRect/>
          <a:stretch>
            <a:fillRect/>
          </a:stretch>
        </p:blipFill>
        <p:spPr bwMode="auto">
          <a:xfrm>
            <a:off x="228600" y="3200400"/>
            <a:ext cx="3178175" cy="1752600"/>
          </a:xfrm>
          <a:prstGeom prst="rect">
            <a:avLst/>
          </a:prstGeom>
          <a:noFill/>
          <a:ln w="9525">
            <a:noFill/>
            <a:miter lim="800000"/>
            <a:headEnd/>
            <a:tailEnd/>
          </a:ln>
        </p:spPr>
      </p:pic>
      <p:pic>
        <p:nvPicPr>
          <p:cNvPr id="2055" name="Picture 26" descr="http://holamun2.com/wp-content/uploads/2007/10/rainforest.jpg"/>
          <p:cNvPicPr>
            <a:picLocks noChangeAspect="1" noChangeArrowheads="1"/>
          </p:cNvPicPr>
          <p:nvPr/>
        </p:nvPicPr>
        <p:blipFill>
          <a:blip r:embed="rId5" cstate="print"/>
          <a:srcRect/>
          <a:stretch>
            <a:fillRect/>
          </a:stretch>
        </p:blipFill>
        <p:spPr bwMode="auto">
          <a:xfrm>
            <a:off x="3581400" y="3200400"/>
            <a:ext cx="2336800" cy="1752600"/>
          </a:xfrm>
          <a:prstGeom prst="rect">
            <a:avLst/>
          </a:prstGeom>
          <a:noFill/>
          <a:ln w="9525">
            <a:noFill/>
            <a:miter lim="800000"/>
            <a:headEnd/>
            <a:tailEnd/>
          </a:ln>
        </p:spPr>
      </p:pic>
      <p:pic>
        <p:nvPicPr>
          <p:cNvPr id="2056" name="Picture 33" descr="Colombia - Colombia"/>
          <p:cNvPicPr>
            <a:picLocks noChangeAspect="1" noChangeArrowheads="1"/>
          </p:cNvPicPr>
          <p:nvPr/>
        </p:nvPicPr>
        <p:blipFill>
          <a:blip r:embed="rId6" cstate="print"/>
          <a:srcRect/>
          <a:stretch>
            <a:fillRect/>
          </a:stretch>
        </p:blipFill>
        <p:spPr bwMode="auto">
          <a:xfrm>
            <a:off x="6172200" y="3200400"/>
            <a:ext cx="2514600" cy="17811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0690"/>
                                        </p:tgtEl>
                                        <p:attrNameLst>
                                          <p:attrName>style.visibility</p:attrName>
                                        </p:attrNameLst>
                                      </p:cBhvr>
                                      <p:to>
                                        <p:strVal val="visible"/>
                                      </p:to>
                                    </p:set>
                                    <p:anim calcmode="lin" valueType="num">
                                      <p:cBhvr>
                                        <p:cTn id="7" dur="500" fill="hold"/>
                                        <p:tgtEl>
                                          <p:spTgt spid="370690"/>
                                        </p:tgtEl>
                                        <p:attrNameLst>
                                          <p:attrName>ppt_w</p:attrName>
                                        </p:attrNameLst>
                                      </p:cBhvr>
                                      <p:tavLst>
                                        <p:tav tm="0">
                                          <p:val>
                                            <p:fltVal val="0"/>
                                          </p:val>
                                        </p:tav>
                                        <p:tav tm="100000">
                                          <p:val>
                                            <p:strVal val="#ppt_w"/>
                                          </p:val>
                                        </p:tav>
                                      </p:tavLst>
                                    </p:anim>
                                    <p:anim calcmode="lin" valueType="num">
                                      <p:cBhvr>
                                        <p:cTn id="8" dur="500" fill="hold"/>
                                        <p:tgtEl>
                                          <p:spTgt spid="3706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50825" y="44450"/>
            <a:ext cx="6000750" cy="708025"/>
          </a:xfrm>
          <a:prstGeom prst="rect">
            <a:avLst/>
          </a:prstGeom>
          <a:noFill/>
          <a:ln w="9525">
            <a:noFill/>
            <a:miter lim="800000"/>
            <a:headEnd/>
            <a:tailEnd/>
          </a:ln>
        </p:spPr>
        <p:txBody>
          <a:bodyPr anchor="ctr"/>
          <a:lstStyle/>
          <a:p>
            <a:pPr eaLnBrk="0" hangingPunct="0"/>
            <a:r>
              <a:rPr lang="es-CO" sz="2000" b="1">
                <a:solidFill>
                  <a:srgbClr val="777777"/>
                </a:solidFill>
              </a:rPr>
              <a:t>Cities for Mobility Publication</a:t>
            </a:r>
            <a:endParaRPr lang="es-ES" sz="2400" b="1">
              <a:solidFill>
                <a:srgbClr val="777777"/>
              </a:solidFill>
            </a:endParaRPr>
          </a:p>
        </p:txBody>
      </p:sp>
      <p:pic>
        <p:nvPicPr>
          <p:cNvPr id="22531" name="Picture 5"/>
          <p:cNvPicPr>
            <a:picLocks noChangeAspect="1" noChangeArrowheads="1"/>
          </p:cNvPicPr>
          <p:nvPr/>
        </p:nvPicPr>
        <p:blipFill>
          <a:blip r:embed="rId2" cstate="print"/>
          <a:srcRect/>
          <a:stretch>
            <a:fillRect/>
          </a:stretch>
        </p:blipFill>
        <p:spPr bwMode="auto">
          <a:xfrm>
            <a:off x="250825" y="1052513"/>
            <a:ext cx="4175125" cy="5380037"/>
          </a:xfrm>
          <a:prstGeom prst="rect">
            <a:avLst/>
          </a:prstGeom>
          <a:noFill/>
          <a:ln w="9525">
            <a:noFill/>
            <a:miter lim="800000"/>
            <a:headEnd/>
            <a:tailEnd/>
          </a:ln>
          <a:effectLst/>
        </p:spPr>
      </p:pic>
      <p:pic>
        <p:nvPicPr>
          <p:cNvPr id="22532" name="Picture 6"/>
          <p:cNvPicPr>
            <a:picLocks noChangeAspect="1" noChangeArrowheads="1"/>
          </p:cNvPicPr>
          <p:nvPr/>
        </p:nvPicPr>
        <p:blipFill>
          <a:blip r:embed="rId3" cstate="print"/>
          <a:srcRect/>
          <a:stretch>
            <a:fillRect/>
          </a:stretch>
        </p:blipFill>
        <p:spPr bwMode="auto">
          <a:xfrm>
            <a:off x="4464050" y="1054100"/>
            <a:ext cx="4441825" cy="5722938"/>
          </a:xfrm>
          <a:prstGeom prst="rect">
            <a:avLst/>
          </a:prstGeom>
          <a:noFill/>
          <a:ln w="9525">
            <a:noFill/>
            <a:miter lim="800000"/>
            <a:headEnd/>
            <a:tailEnd/>
          </a:ln>
          <a:effectLst/>
        </p:spPr>
      </p:pic>
      <p:sp>
        <p:nvSpPr>
          <p:cNvPr id="22533" name="1 Rectángulo"/>
          <p:cNvSpPr>
            <a:spLocks noChangeArrowheads="1"/>
          </p:cNvSpPr>
          <p:nvPr/>
        </p:nvSpPr>
        <p:spPr bwMode="auto">
          <a:xfrm>
            <a:off x="250825" y="696913"/>
            <a:ext cx="6869113" cy="211137"/>
          </a:xfrm>
          <a:prstGeom prst="rect">
            <a:avLst/>
          </a:prstGeom>
          <a:noFill/>
          <a:ln w="9525">
            <a:noFill/>
            <a:miter lim="800000"/>
            <a:headEnd/>
            <a:tailEnd/>
          </a:ln>
        </p:spPr>
        <p:txBody>
          <a:bodyPr>
            <a:spAutoFit/>
          </a:bodyPr>
          <a:lstStyle/>
          <a:p>
            <a:pPr>
              <a:lnSpc>
                <a:spcPts val="900"/>
              </a:lnSpc>
            </a:pPr>
            <a:r>
              <a:rPr lang="es-CO" sz="1100">
                <a:solidFill>
                  <a:srgbClr val="0070C0"/>
                </a:solidFill>
                <a:hlinkClick r:id="rId4"/>
              </a:rPr>
              <a:t>http://issuu.com/citiesformobility/docs/cfm_emagazine__2012_1?mode=window&amp;viewMode=doublePage</a:t>
            </a:r>
            <a:r>
              <a:rPr lang="es-CO" sz="1100">
                <a:solidFill>
                  <a:srgbClr val="0070C0"/>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Text Box 10"/>
          <p:cNvSpPr txBox="1">
            <a:spLocks noChangeArrowheads="1"/>
          </p:cNvSpPr>
          <p:nvPr/>
        </p:nvSpPr>
        <p:spPr bwMode="auto">
          <a:xfrm>
            <a:off x="685800" y="1752600"/>
            <a:ext cx="3886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dirty="0">
                <a:solidFill>
                  <a:srgbClr val="292934"/>
                </a:solidFill>
                <a:effectLst>
                  <a:outerShdw blurRad="38100" dist="38100" dir="2700000" algn="tl">
                    <a:srgbClr val="C0C0C0"/>
                  </a:outerShdw>
                </a:effectLst>
                <a:latin typeface="Calibri"/>
                <a:cs typeface="+mn-cs"/>
              </a:rPr>
              <a:t> </a:t>
            </a:r>
          </a:p>
        </p:txBody>
      </p:sp>
      <p:sp>
        <p:nvSpPr>
          <p:cNvPr id="34833" name="Rectangle 17"/>
          <p:cNvSpPr>
            <a:spLocks noGrp="1" noChangeArrowheads="1"/>
          </p:cNvSpPr>
          <p:nvPr>
            <p:ph type="title"/>
          </p:nvPr>
        </p:nvSpPr>
        <p:spPr>
          <a:xfrm>
            <a:off x="0" y="1295400"/>
            <a:ext cx="8458200" cy="2743200"/>
          </a:xfrm>
        </p:spPr>
        <p:txBody>
          <a:bodyPr/>
          <a:lstStyle/>
          <a:p>
            <a:pPr algn="ctr">
              <a:defRPr/>
            </a:pPr>
            <a:r>
              <a:rPr lang="en-US" dirty="0" smtClean="0"/>
              <a:t>USTDA Support for ITS and Public Transportation in Colombia</a:t>
            </a:r>
            <a:br>
              <a:rPr lang="en-US" dirty="0" smtClean="0"/>
            </a:br>
            <a:r>
              <a:rPr lang="en-US" dirty="0" smtClean="0"/>
              <a:t/>
            </a:r>
            <a:br>
              <a:rPr lang="en-US" dirty="0" smtClean="0"/>
            </a:br>
            <a:r>
              <a:rPr lang="en-US" dirty="0" smtClean="0"/>
              <a:t/>
            </a:r>
            <a:br>
              <a:rPr lang="en-US" dirty="0" smtClean="0"/>
            </a:br>
            <a:r>
              <a:rPr lang="en-US" sz="2800" dirty="0" smtClean="0"/>
              <a:t>American Public Transportation Association</a:t>
            </a:r>
            <a:endParaRPr lang="en-US" sz="2800" dirty="0" smtClean="0">
              <a:solidFill>
                <a:schemeClr val="accent5">
                  <a:lumMod val="75000"/>
                </a:schemeClr>
              </a:solidFill>
              <a:ea typeface="+mn-ea"/>
              <a:cs typeface="+mn-cs"/>
            </a:endParaRPr>
          </a:p>
        </p:txBody>
      </p:sp>
      <p:sp>
        <p:nvSpPr>
          <p:cNvPr id="9" name="Rectangle 18"/>
          <p:cNvSpPr txBox="1">
            <a:spLocks noChangeArrowheads="1"/>
          </p:cNvSpPr>
          <p:nvPr/>
        </p:nvSpPr>
        <p:spPr bwMode="auto">
          <a:xfrm>
            <a:off x="0" y="4572000"/>
            <a:ext cx="8458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ts val="0"/>
              </a:spcBef>
              <a:defRPr/>
            </a:pPr>
            <a:endParaRPr lang="en-US" sz="2000" b="1" spc="-100" dirty="0">
              <a:solidFill>
                <a:srgbClr val="808DA0">
                  <a:lumMod val="75000"/>
                </a:srgbClr>
              </a:solidFill>
              <a:latin typeface="Cambria"/>
              <a:cs typeface="+mn-cs"/>
            </a:endParaRPr>
          </a:p>
          <a:p>
            <a:pPr marL="342900" indent="-342900" algn="ctr">
              <a:spcBef>
                <a:spcPts val="0"/>
              </a:spcBef>
              <a:defRPr/>
            </a:pPr>
            <a:r>
              <a:rPr lang="en-US" sz="2000" b="1" spc="-100" dirty="0">
                <a:solidFill>
                  <a:srgbClr val="808DA0">
                    <a:lumMod val="75000"/>
                  </a:srgbClr>
                </a:solidFill>
                <a:latin typeface="Cambria"/>
                <a:cs typeface="+mn-cs"/>
              </a:rPr>
              <a:t>Jacob Flewelling</a:t>
            </a:r>
          </a:p>
          <a:p>
            <a:pPr marL="342900" indent="-342900" algn="ctr">
              <a:spcBef>
                <a:spcPts val="0"/>
              </a:spcBef>
              <a:defRPr/>
            </a:pPr>
            <a:r>
              <a:rPr lang="en-US" sz="2000" spc="-100" dirty="0">
                <a:solidFill>
                  <a:srgbClr val="808DA0">
                    <a:lumMod val="75000"/>
                  </a:srgbClr>
                </a:solidFill>
                <a:latin typeface="Cambria"/>
                <a:cs typeface="+mn-cs"/>
              </a:rPr>
              <a:t>Country Manager,  Colombia</a:t>
            </a:r>
          </a:p>
          <a:p>
            <a:pPr marL="342900" indent="-342900" algn="ctr">
              <a:spcBef>
                <a:spcPts val="0"/>
              </a:spcBef>
              <a:defRPr/>
            </a:pPr>
            <a:endParaRPr lang="en-US" sz="2000" spc="-100" dirty="0">
              <a:solidFill>
                <a:srgbClr val="808DA0">
                  <a:lumMod val="75000"/>
                </a:srgbClr>
              </a:solidFill>
              <a:latin typeface="Cambria"/>
              <a:cs typeface="+mn-cs"/>
            </a:endParaRPr>
          </a:p>
          <a:p>
            <a:pPr marL="342900" indent="-342900" algn="ctr">
              <a:spcBef>
                <a:spcPts val="0"/>
              </a:spcBef>
              <a:defRPr/>
            </a:pPr>
            <a:r>
              <a:rPr lang="en-US" sz="2000" b="1" spc="-100" dirty="0">
                <a:solidFill>
                  <a:srgbClr val="808DA0">
                    <a:lumMod val="75000"/>
                  </a:srgbClr>
                </a:solidFill>
                <a:latin typeface="Cambria"/>
                <a:cs typeface="+mn-cs"/>
              </a:rPr>
              <a:t>July 19, 2012</a:t>
            </a:r>
          </a:p>
          <a:p>
            <a:pPr marL="342900" indent="-342900" algn="ctr">
              <a:spcBef>
                <a:spcPts val="0"/>
              </a:spcBef>
              <a:defRPr/>
            </a:pPr>
            <a:endParaRPr lang="en-US" sz="2400" b="1" kern="0" dirty="0">
              <a:solidFill>
                <a:srgbClr val="4C5A6A">
                  <a:lumMod val="60000"/>
                  <a:lumOff val="40000"/>
                </a:srgbClr>
              </a:solidFill>
              <a:latin typeface="Corbel" pitchFamily="34" charset="0"/>
              <a:cs typeface="Tahoma" pitchFamily="34" charset="0"/>
            </a:endParaRPr>
          </a:p>
          <a:p>
            <a:pPr marL="342900" indent="-342900" algn="ctr">
              <a:spcBef>
                <a:spcPct val="50000"/>
              </a:spcBef>
              <a:defRPr/>
            </a:pPr>
            <a:endParaRPr lang="en-US" sz="2800" b="1" kern="0" dirty="0">
              <a:solidFill>
                <a:srgbClr val="4C5A6A">
                  <a:lumMod val="60000"/>
                  <a:lumOff val="40000"/>
                </a:srgbClr>
              </a:solidFill>
              <a:effectLst>
                <a:outerShdw blurRad="38100" dist="38100" dir="2700000" algn="tl">
                  <a:srgbClr val="C0C0C0"/>
                </a:outerShdw>
              </a:effectLst>
              <a:latin typeface="Corbel" pitchFamily="34" charset="0"/>
              <a:cs typeface="+mn-cs"/>
            </a:endParaRPr>
          </a:p>
          <a:p>
            <a:pPr marL="342900" indent="-342900" algn="ctr">
              <a:spcBef>
                <a:spcPct val="50000"/>
              </a:spcBef>
              <a:defRPr/>
            </a:pPr>
            <a:endParaRPr lang="en-US" sz="2800" b="1" kern="0" dirty="0">
              <a:solidFill>
                <a:srgbClr val="FFFFFF"/>
              </a:solidFill>
              <a:effectLst>
                <a:outerShdw blurRad="38100" dist="38100" dir="2700000" algn="tl">
                  <a:srgbClr val="C0C0C0"/>
                </a:outerShdw>
              </a:effectLst>
              <a:latin typeface="Corbel" pitchFamily="34" charset="0"/>
              <a:cs typeface="+mn-cs"/>
            </a:endParaRPr>
          </a:p>
          <a:p>
            <a:pPr marL="342900" indent="-342900" algn="ctr">
              <a:spcBef>
                <a:spcPct val="50000"/>
              </a:spcBef>
              <a:defRPr/>
            </a:pPr>
            <a:endParaRPr lang="en-US" sz="2800" b="1" kern="0" dirty="0">
              <a:solidFill>
                <a:srgbClr val="FFFFFF"/>
              </a:solidFill>
              <a:effectLst>
                <a:outerShdw blurRad="38100" dist="38100" dir="2700000" algn="tl">
                  <a:srgbClr val="C0C0C0"/>
                </a:outerShdw>
              </a:effectLst>
              <a:latin typeface="Corbel" pitchFamily="34" charset="0"/>
              <a:cs typeface="+mn-cs"/>
            </a:endParaRPr>
          </a:p>
          <a:p>
            <a:pPr marL="342900" indent="-342900">
              <a:spcBef>
                <a:spcPct val="20000"/>
              </a:spcBef>
              <a:defRPr/>
            </a:pPr>
            <a:endParaRPr lang="en-US" sz="3200" kern="0" dirty="0">
              <a:solidFill>
                <a:srgbClr val="FFFFFF"/>
              </a:solidFill>
              <a:latin typeface="Corbel" pitchFamily="34"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Statement</a:t>
            </a:r>
          </a:p>
        </p:txBody>
      </p:sp>
      <p:sp>
        <p:nvSpPr>
          <p:cNvPr id="5" name="Content Placeholder 4"/>
          <p:cNvSpPr>
            <a:spLocks noGrp="1"/>
          </p:cNvSpPr>
          <p:nvPr>
            <p:ph sz="half" idx="1"/>
          </p:nvPr>
        </p:nvSpPr>
        <p:spPr/>
        <p:txBody>
          <a:bodyPr>
            <a:normAutofit fontScale="85000" lnSpcReduction="20000"/>
          </a:bodyPr>
          <a:lstStyle/>
          <a:p>
            <a:pPr fontAlgn="base">
              <a:spcAft>
                <a:spcPct val="0"/>
              </a:spcAft>
              <a:defRPr/>
            </a:pPr>
            <a:r>
              <a:rPr lang="en-US" spc="-100" dirty="0">
                <a:solidFill>
                  <a:srgbClr val="394350"/>
                </a:solidFill>
              </a:rPr>
              <a:t>USTDA helps companies create U.S. jobs through the export of U.S. goods and services for priority development projects in emerging economies </a:t>
            </a:r>
          </a:p>
          <a:p>
            <a:pPr fontAlgn="base">
              <a:spcAft>
                <a:spcPct val="0"/>
              </a:spcAft>
              <a:defRPr/>
            </a:pPr>
            <a:endParaRPr lang="en-US" spc="-100" dirty="0">
              <a:solidFill>
                <a:srgbClr val="394350"/>
              </a:solidFill>
            </a:endParaRPr>
          </a:p>
          <a:p>
            <a:pPr fontAlgn="base">
              <a:spcAft>
                <a:spcPct val="0"/>
              </a:spcAft>
              <a:defRPr/>
            </a:pPr>
            <a:r>
              <a:rPr lang="en-US" spc="-100" dirty="0">
                <a:solidFill>
                  <a:srgbClr val="394350"/>
                </a:solidFill>
              </a:rPr>
              <a:t>USTDA links U.S. businesses to export opportunities by funding project planning activities, pilot projects, and reverse trade missions while creating sustainable infrastructure and economic growth in partner countries</a:t>
            </a:r>
            <a:endParaRPr lang="en-US" dirty="0"/>
          </a:p>
        </p:txBody>
      </p:sp>
      <p:pic>
        <p:nvPicPr>
          <p:cNvPr id="7" name="Picture 1" descr="H:\Pictures\FY 2010 Pictures\MENA\Jordan Renewable Energy OV\GE 23.JPG"/>
          <p:cNvPicPr>
            <a:picLocks noChangeAspect="1" noChangeArrowheads="1"/>
          </p:cNvPicPr>
          <p:nvPr/>
        </p:nvPicPr>
        <p:blipFill>
          <a:blip r:embed="rId3" cstate="print"/>
          <a:srcRect/>
          <a:stretch>
            <a:fillRect/>
          </a:stretch>
        </p:blipFill>
        <p:spPr bwMode="auto">
          <a:xfrm>
            <a:off x="4876799" y="3933568"/>
            <a:ext cx="2667000" cy="2162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Pictures\Success Story Photos\Nigeria can manufacturing success 12709\Roeslein Site Visit\2009_01_27\IMT_2009.01.26 (13).jpg"/>
          <p:cNvPicPr>
            <a:picLocks noChangeAspect="1" noChangeArrowheads="1"/>
          </p:cNvPicPr>
          <p:nvPr/>
        </p:nvPicPr>
        <p:blipFill rotWithShape="1">
          <a:blip r:embed="rId4" cstate="print"/>
          <a:srcRect t="-54" r="8983" b="-54"/>
          <a:stretch/>
        </p:blipFill>
        <p:spPr bwMode="auto">
          <a:xfrm>
            <a:off x="4876800" y="1495168"/>
            <a:ext cx="2667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945253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algn="ctr"/>
            <a:r>
              <a:rPr lang="en-US" dirty="0" smtClean="0"/>
              <a:t>USTDA Highlights</a:t>
            </a:r>
            <a:endParaRPr lang="en-US" dirty="0"/>
          </a:p>
        </p:txBody>
      </p:sp>
      <p:sp>
        <p:nvSpPr>
          <p:cNvPr id="3" name="Content Placeholder 2"/>
          <p:cNvSpPr>
            <a:spLocks noGrp="1"/>
          </p:cNvSpPr>
          <p:nvPr>
            <p:ph idx="1"/>
          </p:nvPr>
        </p:nvSpPr>
        <p:spPr>
          <a:xfrm>
            <a:off x="381000" y="1752600"/>
            <a:ext cx="7543800" cy="4114800"/>
          </a:xfrm>
        </p:spPr>
        <p:txBody>
          <a:bodyPr/>
          <a:lstStyle/>
          <a:p>
            <a:pPr marL="457200" indent="-457200">
              <a:buClr>
                <a:schemeClr val="accent3"/>
              </a:buClr>
              <a:buSzPct val="95000"/>
              <a:buFont typeface="Wingdings" pitchFamily="2" charset="2"/>
              <a:buChar char="v"/>
              <a:defRPr/>
            </a:pPr>
            <a:r>
              <a:rPr lang="en-US" sz="2400" b="1" dirty="0" smtClean="0">
                <a:solidFill>
                  <a:schemeClr val="accent4">
                    <a:lumMod val="75000"/>
                  </a:schemeClr>
                </a:solidFill>
              </a:rPr>
              <a:t>Independent agency of the U.S. Government, established in 1981.</a:t>
            </a:r>
          </a:p>
          <a:p>
            <a:pPr marL="457200" indent="-457200">
              <a:buClr>
                <a:schemeClr val="accent3"/>
              </a:buClr>
              <a:buSzPct val="95000"/>
              <a:buFont typeface="Wingdings" pitchFamily="2" charset="2"/>
              <a:buChar char="v"/>
              <a:defRPr/>
            </a:pPr>
            <a:r>
              <a:rPr lang="en-US" sz="2400" b="1" dirty="0" smtClean="0">
                <a:solidFill>
                  <a:schemeClr val="accent4">
                    <a:lumMod val="75000"/>
                  </a:schemeClr>
                </a:solidFill>
              </a:rPr>
              <a:t>USTDA invested over $44 million in grants and contracts in FY 2011.</a:t>
            </a:r>
          </a:p>
          <a:p>
            <a:pPr marL="457200" indent="-457200">
              <a:buClr>
                <a:schemeClr val="accent3"/>
              </a:buClr>
              <a:buSzPct val="95000"/>
              <a:buFont typeface="Wingdings" pitchFamily="2" charset="2"/>
              <a:buChar char="v"/>
              <a:defRPr/>
            </a:pPr>
            <a:r>
              <a:rPr lang="en-US" sz="2400" b="1" dirty="0" smtClean="0">
                <a:solidFill>
                  <a:schemeClr val="accent4">
                    <a:lumMod val="75000"/>
                  </a:schemeClr>
                </a:solidFill>
              </a:rPr>
              <a:t>USTDA has facilitated over $40 billion in U.S. exports to emerging markets.</a:t>
            </a:r>
          </a:p>
          <a:p>
            <a:pPr marL="857250" lvl="1" indent="-457200">
              <a:buClr>
                <a:schemeClr val="accent3"/>
              </a:buClr>
              <a:buSzPct val="95000"/>
              <a:buFont typeface="Wingdings" pitchFamily="2" charset="2"/>
              <a:buChar char="v"/>
              <a:defRPr/>
            </a:pPr>
            <a:r>
              <a:rPr lang="en-US" sz="2400" b="1" dirty="0" smtClean="0">
                <a:solidFill>
                  <a:schemeClr val="accent4">
                    <a:lumMod val="75000"/>
                  </a:schemeClr>
                </a:solidFill>
              </a:rPr>
              <a:t>Key number:</a:t>
            </a:r>
          </a:p>
          <a:p>
            <a:pPr marL="1257300" lvl="2" indent="-457200">
              <a:buClr>
                <a:schemeClr val="accent3"/>
              </a:buClr>
              <a:buSzPct val="95000"/>
              <a:buFont typeface="Wingdings" pitchFamily="2" charset="2"/>
              <a:buChar char="Ø"/>
              <a:defRPr/>
            </a:pPr>
            <a:r>
              <a:rPr lang="en-US" sz="2400" b="1" dirty="0" smtClean="0">
                <a:solidFill>
                  <a:schemeClr val="accent4">
                    <a:lumMod val="75000"/>
                  </a:schemeClr>
                </a:solidFill>
              </a:rPr>
              <a:t>$1 to $58 (export multiplier)</a:t>
            </a:r>
          </a:p>
          <a:p>
            <a:endParaRPr lang="en-US" dirty="0">
              <a:solidFill>
                <a:schemeClr val="accent3"/>
              </a:solidFill>
            </a:endParaRPr>
          </a:p>
        </p:txBody>
      </p:sp>
      <p:sp>
        <p:nvSpPr>
          <p:cNvPr id="6" name="TextBox 5"/>
          <p:cNvSpPr txBox="1"/>
          <p:nvPr/>
        </p:nvSpPr>
        <p:spPr>
          <a:xfrm>
            <a:off x="3810000" y="6488668"/>
            <a:ext cx="1678345"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pitchFamily="34" charset="0"/>
                <a:cs typeface="+mn-cs"/>
              </a:rPr>
              <a:t>www.ustda.gov</a:t>
            </a:r>
          </a:p>
        </p:txBody>
      </p:sp>
      <p:pic>
        <p:nvPicPr>
          <p:cNvPr id="5" name="Picture 4" descr="USTDA_Logo_vector_WHITE.gif"/>
          <p:cNvPicPr>
            <a:picLocks noChangeAspect="1"/>
          </p:cNvPicPr>
          <p:nvPr/>
        </p:nvPicPr>
        <p:blipFill>
          <a:blip r:embed="rId3" cstate="print"/>
          <a:stretch>
            <a:fillRect/>
          </a:stretch>
        </p:blipFill>
        <p:spPr>
          <a:xfrm>
            <a:off x="7772400" y="5486400"/>
            <a:ext cx="1114425" cy="11144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7620000" cy="1143000"/>
          </a:xfrm>
        </p:spPr>
        <p:txBody>
          <a:bodyPr/>
          <a:lstStyle/>
          <a:p>
            <a:pPr algn="ctr"/>
            <a:r>
              <a:rPr lang="en-US" dirty="0"/>
              <a:t>USTDA Program Activities</a:t>
            </a:r>
          </a:p>
        </p:txBody>
      </p:sp>
      <p:sp>
        <p:nvSpPr>
          <p:cNvPr id="8" name="Content Placeholder 7"/>
          <p:cNvSpPr>
            <a:spLocks noGrp="1"/>
          </p:cNvSpPr>
          <p:nvPr>
            <p:ph sz="half" idx="1"/>
          </p:nvPr>
        </p:nvSpPr>
        <p:spPr>
          <a:xfrm>
            <a:off x="457200" y="2438400"/>
            <a:ext cx="3657600" cy="3688080"/>
          </a:xfrm>
        </p:spPr>
        <p:txBody>
          <a:bodyPr/>
          <a:lstStyle/>
          <a:p>
            <a:pPr indent="-457200">
              <a:spcBef>
                <a:spcPct val="20000"/>
              </a:spcBef>
              <a:buClr>
                <a:srgbClr val="000066"/>
              </a:buClr>
              <a:buSzPct val="130000"/>
              <a:defRPr/>
            </a:pPr>
            <a:r>
              <a:rPr lang="en-US" b="1" spc="-100" dirty="0">
                <a:solidFill>
                  <a:srgbClr val="394350"/>
                </a:solidFill>
              </a:rPr>
              <a:t>International Business Partnership Program</a:t>
            </a:r>
          </a:p>
          <a:p>
            <a:pPr marL="457200" indent="-457200">
              <a:spcBef>
                <a:spcPct val="20000"/>
              </a:spcBef>
              <a:buClr>
                <a:srgbClr val="394350"/>
              </a:buClr>
              <a:buSzPct val="95000"/>
              <a:buFont typeface="Arial" pitchFamily="34" charset="0"/>
              <a:buChar char="•"/>
              <a:defRPr/>
            </a:pPr>
            <a:r>
              <a:rPr lang="en-US" spc="-100" dirty="0">
                <a:solidFill>
                  <a:srgbClr val="394350"/>
                </a:solidFill>
              </a:rPr>
              <a:t>Reverse Trade Missions</a:t>
            </a:r>
          </a:p>
          <a:p>
            <a:pPr marL="457200" indent="-457200">
              <a:spcBef>
                <a:spcPct val="20000"/>
              </a:spcBef>
              <a:buClr>
                <a:srgbClr val="394350"/>
              </a:buClr>
              <a:buSzPct val="95000"/>
              <a:buFont typeface="Arial" pitchFamily="34" charset="0"/>
              <a:buChar char="•"/>
              <a:defRPr/>
            </a:pPr>
            <a:r>
              <a:rPr lang="en-US" spc="-100" dirty="0">
                <a:solidFill>
                  <a:srgbClr val="394350"/>
                </a:solidFill>
              </a:rPr>
              <a:t>Conferences</a:t>
            </a:r>
          </a:p>
          <a:p>
            <a:pPr marL="457200" indent="-457200">
              <a:spcBef>
                <a:spcPct val="20000"/>
              </a:spcBef>
              <a:buClr>
                <a:srgbClr val="394350"/>
              </a:buClr>
              <a:buSzPct val="95000"/>
              <a:buFont typeface="Arial" pitchFamily="34" charset="0"/>
              <a:buChar char="•"/>
              <a:defRPr/>
            </a:pPr>
            <a:r>
              <a:rPr lang="en-US" spc="-100" dirty="0">
                <a:solidFill>
                  <a:srgbClr val="394350"/>
                </a:solidFill>
              </a:rPr>
              <a:t>Workshops</a:t>
            </a:r>
          </a:p>
          <a:p>
            <a:endParaRPr lang="en-US" dirty="0"/>
          </a:p>
        </p:txBody>
      </p:sp>
      <p:sp>
        <p:nvSpPr>
          <p:cNvPr id="9" name="Content Placeholder 8"/>
          <p:cNvSpPr>
            <a:spLocks noGrp="1"/>
          </p:cNvSpPr>
          <p:nvPr>
            <p:ph sz="half" idx="2"/>
          </p:nvPr>
        </p:nvSpPr>
        <p:spPr>
          <a:xfrm>
            <a:off x="4419600" y="2438400"/>
            <a:ext cx="3657600" cy="3688080"/>
          </a:xfrm>
        </p:spPr>
        <p:txBody>
          <a:bodyPr/>
          <a:lstStyle/>
          <a:p>
            <a:pPr indent="-457200">
              <a:spcBef>
                <a:spcPct val="20000"/>
              </a:spcBef>
              <a:buClr>
                <a:srgbClr val="000066"/>
              </a:buClr>
              <a:buSzPct val="130000"/>
              <a:defRPr/>
            </a:pPr>
            <a:r>
              <a:rPr lang="en-US" b="1" spc="-100" dirty="0">
                <a:solidFill>
                  <a:srgbClr val="394350"/>
                </a:solidFill>
              </a:rPr>
              <a:t>Project Development Program</a:t>
            </a:r>
          </a:p>
          <a:p>
            <a:pPr marL="457200" indent="-457200">
              <a:spcBef>
                <a:spcPct val="20000"/>
              </a:spcBef>
              <a:buClr>
                <a:srgbClr val="394350"/>
              </a:buClr>
              <a:buSzPct val="95000"/>
              <a:buFont typeface="Arial" pitchFamily="34" charset="0"/>
              <a:buChar char="•"/>
              <a:defRPr/>
            </a:pPr>
            <a:r>
              <a:rPr lang="en-US" spc="-100" dirty="0">
                <a:solidFill>
                  <a:srgbClr val="394350"/>
                </a:solidFill>
              </a:rPr>
              <a:t>Feasibility Studies</a:t>
            </a:r>
          </a:p>
          <a:p>
            <a:pPr marL="457200" indent="-457200">
              <a:spcBef>
                <a:spcPct val="20000"/>
              </a:spcBef>
              <a:buClr>
                <a:srgbClr val="394350"/>
              </a:buClr>
              <a:buSzPct val="95000"/>
              <a:buFont typeface="Arial" pitchFamily="34" charset="0"/>
              <a:buChar char="•"/>
              <a:defRPr/>
            </a:pPr>
            <a:r>
              <a:rPr lang="en-US" spc="-100" dirty="0">
                <a:solidFill>
                  <a:srgbClr val="394350"/>
                </a:solidFill>
              </a:rPr>
              <a:t>Pilot Projects</a:t>
            </a:r>
          </a:p>
          <a:p>
            <a:pPr marL="457200" indent="-457200">
              <a:spcBef>
                <a:spcPct val="20000"/>
              </a:spcBef>
              <a:buClr>
                <a:srgbClr val="394350"/>
              </a:buClr>
              <a:buSzPct val="95000"/>
              <a:buFont typeface="Arial" pitchFamily="34" charset="0"/>
              <a:buChar char="•"/>
              <a:defRPr/>
            </a:pPr>
            <a:r>
              <a:rPr lang="en-US" spc="-100" dirty="0">
                <a:solidFill>
                  <a:srgbClr val="394350"/>
                </a:solidFill>
              </a:rPr>
              <a:t>Technical Assistance</a:t>
            </a:r>
          </a:p>
          <a:p>
            <a:endParaRPr lang="en-US" dirty="0"/>
          </a:p>
        </p:txBody>
      </p:sp>
      <p:sp>
        <p:nvSpPr>
          <p:cNvPr id="7" name="Text Box 6"/>
          <p:cNvSpPr txBox="1">
            <a:spLocks noChangeArrowheads="1"/>
          </p:cNvSpPr>
          <p:nvPr/>
        </p:nvSpPr>
        <p:spPr bwMode="auto">
          <a:xfrm>
            <a:off x="457200" y="1331912"/>
            <a:ext cx="8001000" cy="954088"/>
          </a:xfrm>
          <a:prstGeom prst="rect">
            <a:avLst/>
          </a:prstGeom>
          <a:noFill/>
          <a:ln w="9525">
            <a:noFill/>
            <a:miter lim="800000"/>
            <a:headEnd/>
            <a:tailEnd/>
          </a:ln>
          <a:effectLst/>
        </p:spPr>
        <p:txBody>
          <a:bodyPr wrap="square">
            <a:spAutoFit/>
          </a:bodyPr>
          <a:lstStyle/>
          <a:p>
            <a:pPr marL="457200" indent="-457200" fontAlgn="auto">
              <a:lnSpc>
                <a:spcPct val="90000"/>
              </a:lnSpc>
              <a:spcBef>
                <a:spcPct val="20000"/>
              </a:spcBef>
              <a:spcAft>
                <a:spcPts val="0"/>
              </a:spcAft>
              <a:buClr>
                <a:srgbClr val="000066"/>
              </a:buClr>
              <a:buSzPct val="130000"/>
              <a:defRPr/>
            </a:pPr>
            <a:r>
              <a:rPr lang="en-US" sz="2800" spc="-100" dirty="0">
                <a:solidFill>
                  <a:srgbClr val="394350"/>
                </a:solidFill>
                <a:latin typeface="Cambria"/>
                <a:cs typeface="+mn-cs"/>
              </a:rPr>
              <a:t>Matching U.S. Commercial Interests </a:t>
            </a:r>
          </a:p>
          <a:p>
            <a:pPr marL="457200" indent="-457200" fontAlgn="auto">
              <a:lnSpc>
                <a:spcPct val="90000"/>
              </a:lnSpc>
              <a:spcBef>
                <a:spcPct val="20000"/>
              </a:spcBef>
              <a:spcAft>
                <a:spcPts val="0"/>
              </a:spcAft>
              <a:buClr>
                <a:srgbClr val="000066"/>
              </a:buClr>
              <a:buSzPct val="130000"/>
              <a:defRPr/>
            </a:pPr>
            <a:r>
              <a:rPr lang="en-US" sz="2800" spc="-100" dirty="0">
                <a:solidFill>
                  <a:srgbClr val="394350"/>
                </a:solidFill>
                <a:latin typeface="Cambria"/>
                <a:cs typeface="+mn-cs"/>
              </a:rPr>
              <a:t>with Development Opportunities</a:t>
            </a:r>
          </a:p>
        </p:txBody>
      </p:sp>
    </p:spTree>
    <p:extLst>
      <p:ext uri="{BB962C8B-B14F-4D97-AF65-F5344CB8AC3E}">
        <p14:creationId xmlns:p14="http://schemas.microsoft.com/office/powerpoint/2010/main" xmlns="" val="2864196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Business Partnership Program</a:t>
            </a:r>
          </a:p>
        </p:txBody>
      </p:sp>
      <p:sp>
        <p:nvSpPr>
          <p:cNvPr id="3" name="Content Placeholder 2"/>
          <p:cNvSpPr>
            <a:spLocks noGrp="1"/>
          </p:cNvSpPr>
          <p:nvPr>
            <p:ph sz="half" idx="1"/>
          </p:nvPr>
        </p:nvSpPr>
        <p:spPr/>
        <p:txBody>
          <a:bodyPr>
            <a:normAutofit fontScale="92500"/>
          </a:bodyPr>
          <a:lstStyle/>
          <a:p>
            <a:pPr>
              <a:defRPr/>
            </a:pPr>
            <a:r>
              <a:rPr lang="en-US" b="1" dirty="0">
                <a:solidFill>
                  <a:srgbClr val="394350"/>
                </a:solidFill>
              </a:rPr>
              <a:t>Reverse Trade Missions:</a:t>
            </a:r>
          </a:p>
          <a:p>
            <a:pPr>
              <a:defRPr/>
            </a:pPr>
            <a:endParaRPr lang="en-US" sz="900" b="1" i="1" dirty="0">
              <a:effectLst>
                <a:outerShdw blurRad="38100" dist="38100" dir="2700000" algn="tl">
                  <a:srgbClr val="C0C0C0"/>
                </a:outerShdw>
              </a:effectLst>
            </a:endParaRPr>
          </a:p>
          <a:p>
            <a:pPr>
              <a:buSzPct val="95000"/>
              <a:defRPr/>
            </a:pPr>
            <a:r>
              <a:rPr lang="en-US" dirty="0">
                <a:solidFill>
                  <a:srgbClr val="394350"/>
                </a:solidFill>
                <a:cs typeface="Times New Roman" pitchFamily="18" charset="0"/>
              </a:rPr>
              <a:t>USTDA brings foreign project sponsors to the United States pending upcoming procurements to observe the design, manufacture, and operation of U.S. products and services.</a:t>
            </a:r>
          </a:p>
          <a:p>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724400" y="1752601"/>
            <a:ext cx="3028949" cy="4038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248189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20000" cy="1143000"/>
          </a:xfrm>
        </p:spPr>
        <p:txBody>
          <a:bodyPr/>
          <a:lstStyle/>
          <a:p>
            <a:r>
              <a:rPr lang="en-US" dirty="0"/>
              <a:t>Project Development Program</a:t>
            </a:r>
          </a:p>
        </p:txBody>
      </p:sp>
      <p:sp>
        <p:nvSpPr>
          <p:cNvPr id="3" name="Content Placeholder 2"/>
          <p:cNvSpPr>
            <a:spLocks noGrp="1"/>
          </p:cNvSpPr>
          <p:nvPr>
            <p:ph sz="half" idx="1"/>
          </p:nvPr>
        </p:nvSpPr>
        <p:spPr/>
        <p:txBody>
          <a:bodyPr>
            <a:normAutofit fontScale="85000" lnSpcReduction="20000"/>
          </a:bodyPr>
          <a:lstStyle/>
          <a:p>
            <a:pPr marL="1588" lvl="1">
              <a:lnSpc>
                <a:spcPct val="110000"/>
              </a:lnSpc>
              <a:buSzPct val="95000"/>
              <a:buNone/>
              <a:defRPr/>
            </a:pPr>
            <a:r>
              <a:rPr lang="en-US" sz="2600" b="1" dirty="0">
                <a:solidFill>
                  <a:srgbClr val="394350"/>
                </a:solidFill>
                <a:cs typeface="Times New Roman" pitchFamily="18" charset="0"/>
              </a:rPr>
              <a:t>Feasibility Studies:</a:t>
            </a:r>
          </a:p>
          <a:p>
            <a:pPr marL="1588" lvl="1">
              <a:lnSpc>
                <a:spcPct val="110000"/>
              </a:lnSpc>
              <a:buSzPct val="95000"/>
              <a:buNone/>
              <a:defRPr/>
            </a:pPr>
            <a:endParaRPr lang="en-US" sz="900" b="1" dirty="0">
              <a:solidFill>
                <a:srgbClr val="394350"/>
              </a:solidFill>
              <a:cs typeface="Times New Roman" pitchFamily="18" charset="0"/>
            </a:endParaRPr>
          </a:p>
          <a:p>
            <a:pPr marL="1588" lvl="1">
              <a:lnSpc>
                <a:spcPct val="110000"/>
              </a:lnSpc>
              <a:buSzPct val="95000"/>
              <a:buNone/>
              <a:defRPr/>
            </a:pPr>
            <a:r>
              <a:rPr lang="en-US" sz="2600" dirty="0">
                <a:solidFill>
                  <a:srgbClr val="394350"/>
                </a:solidFill>
                <a:cs typeface="Times New Roman" pitchFamily="18" charset="0"/>
              </a:rPr>
              <a:t>USTDA-funded and U.S.-led feasibility studies link foreign project sponsors with U.S. businesses at the critical early stage of project development. Analysis includes:</a:t>
            </a:r>
          </a:p>
          <a:p>
            <a:pPr lvl="1" indent="-457200">
              <a:lnSpc>
                <a:spcPct val="110000"/>
              </a:lnSpc>
              <a:spcBef>
                <a:spcPct val="20000"/>
              </a:spcBef>
              <a:buClr>
                <a:srgbClr val="394350"/>
              </a:buClr>
              <a:buSzPct val="95000"/>
              <a:defRPr/>
            </a:pPr>
            <a:r>
              <a:rPr lang="en-US" sz="2600" spc="-100" dirty="0">
                <a:solidFill>
                  <a:srgbClr val="394350"/>
                </a:solidFill>
              </a:rPr>
              <a:t>Technical</a:t>
            </a:r>
          </a:p>
          <a:p>
            <a:pPr lvl="1" indent="-457200">
              <a:lnSpc>
                <a:spcPct val="110000"/>
              </a:lnSpc>
              <a:spcBef>
                <a:spcPct val="20000"/>
              </a:spcBef>
              <a:buClr>
                <a:srgbClr val="394350"/>
              </a:buClr>
              <a:buSzPct val="95000"/>
              <a:defRPr/>
            </a:pPr>
            <a:r>
              <a:rPr lang="en-US" sz="2600" spc="-100" dirty="0">
                <a:solidFill>
                  <a:srgbClr val="394350"/>
                </a:solidFill>
              </a:rPr>
              <a:t>Financial</a:t>
            </a:r>
          </a:p>
          <a:p>
            <a:pPr lvl="1" indent="-457200">
              <a:lnSpc>
                <a:spcPct val="110000"/>
              </a:lnSpc>
              <a:spcBef>
                <a:spcPct val="20000"/>
              </a:spcBef>
              <a:buClr>
                <a:srgbClr val="394350"/>
              </a:buClr>
              <a:buSzPct val="95000"/>
              <a:defRPr/>
            </a:pPr>
            <a:r>
              <a:rPr lang="en-US" sz="2600" spc="-100" dirty="0">
                <a:solidFill>
                  <a:srgbClr val="394350"/>
                </a:solidFill>
              </a:rPr>
              <a:t>Legal</a:t>
            </a:r>
          </a:p>
          <a:p>
            <a:pPr lvl="1" indent="-457200">
              <a:lnSpc>
                <a:spcPct val="110000"/>
              </a:lnSpc>
              <a:spcBef>
                <a:spcPct val="20000"/>
              </a:spcBef>
              <a:buClr>
                <a:srgbClr val="394350"/>
              </a:buClr>
              <a:buSzPct val="95000"/>
              <a:defRPr/>
            </a:pPr>
            <a:r>
              <a:rPr lang="en-US" sz="2600" spc="-100" dirty="0">
                <a:solidFill>
                  <a:srgbClr val="394350"/>
                </a:solidFill>
              </a:rPr>
              <a:t>Environmental</a:t>
            </a:r>
          </a:p>
          <a:p>
            <a:pPr lvl="1" indent="-457200">
              <a:lnSpc>
                <a:spcPct val="110000"/>
              </a:lnSpc>
              <a:spcBef>
                <a:spcPct val="20000"/>
              </a:spcBef>
              <a:buClr>
                <a:srgbClr val="394350"/>
              </a:buClr>
              <a:buSzPct val="95000"/>
              <a:defRPr/>
            </a:pPr>
            <a:r>
              <a:rPr lang="en-US" sz="2600" spc="-100" dirty="0">
                <a:solidFill>
                  <a:srgbClr val="394350"/>
                </a:solidFill>
              </a:rPr>
              <a:t> Lifecycle costing</a:t>
            </a:r>
          </a:p>
          <a:p>
            <a:endParaRPr lang="en-US" dirty="0"/>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572000" y="2362200"/>
            <a:ext cx="3428998" cy="2571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772672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Development Program</a:t>
            </a:r>
          </a:p>
        </p:txBody>
      </p:sp>
      <p:sp>
        <p:nvSpPr>
          <p:cNvPr id="3" name="Content Placeholder 2"/>
          <p:cNvSpPr>
            <a:spLocks noGrp="1"/>
          </p:cNvSpPr>
          <p:nvPr>
            <p:ph sz="half" idx="1"/>
          </p:nvPr>
        </p:nvSpPr>
        <p:spPr/>
        <p:txBody>
          <a:bodyPr/>
          <a:lstStyle/>
          <a:p>
            <a:pPr marL="1588" lvl="1" indent="0">
              <a:lnSpc>
                <a:spcPct val="110000"/>
              </a:lnSpc>
              <a:buSzPct val="95000"/>
              <a:buNone/>
              <a:defRPr/>
            </a:pPr>
            <a:r>
              <a:rPr lang="en-US" b="1" dirty="0">
                <a:solidFill>
                  <a:srgbClr val="394350"/>
                </a:solidFill>
                <a:cs typeface="Times New Roman" pitchFamily="18" charset="0"/>
              </a:rPr>
              <a:t>Pilot Projects:</a:t>
            </a:r>
          </a:p>
          <a:p>
            <a:pPr marL="1588" lvl="1" indent="0">
              <a:lnSpc>
                <a:spcPct val="110000"/>
              </a:lnSpc>
              <a:buSzPct val="95000"/>
              <a:buNone/>
              <a:defRPr/>
            </a:pPr>
            <a:endParaRPr lang="en-US" sz="900" dirty="0">
              <a:solidFill>
                <a:srgbClr val="394350"/>
              </a:solidFill>
              <a:cs typeface="Times New Roman" pitchFamily="18" charset="0"/>
            </a:endParaRPr>
          </a:p>
          <a:p>
            <a:pPr marL="1588" lvl="1" indent="0">
              <a:lnSpc>
                <a:spcPct val="110000"/>
              </a:lnSpc>
              <a:buSzPct val="95000"/>
              <a:buNone/>
              <a:defRPr/>
            </a:pPr>
            <a:r>
              <a:rPr lang="en-US" dirty="0">
                <a:solidFill>
                  <a:srgbClr val="394350"/>
                </a:solidFill>
                <a:cs typeface="Times New Roman" pitchFamily="18" charset="0"/>
              </a:rPr>
              <a:t>USTDA-funded </a:t>
            </a:r>
            <a:r>
              <a:rPr lang="en-US" dirty="0" smtClean="0">
                <a:solidFill>
                  <a:srgbClr val="394350"/>
                </a:solidFill>
                <a:cs typeface="Times New Roman" pitchFamily="18" charset="0"/>
              </a:rPr>
              <a:t>technical assistance for pilot </a:t>
            </a:r>
            <a:r>
              <a:rPr lang="en-US" dirty="0">
                <a:solidFill>
                  <a:srgbClr val="394350"/>
                </a:solidFill>
                <a:cs typeface="Times New Roman" pitchFamily="18" charset="0"/>
              </a:rPr>
              <a:t>projects demonstrate the effectiveness of commercially proven U.S. technologies and equipment in the foreign buyer’s setting.  </a:t>
            </a:r>
          </a:p>
          <a:p>
            <a:endParaRPr lang="en-US"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394199" y="2514600"/>
            <a:ext cx="3556001"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390421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defRPr/>
            </a:pPr>
            <a:r>
              <a:rPr lang="en-US" dirty="0" smtClean="0"/>
              <a:t>USTDA By Sector</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sz="2400" dirty="0" smtClean="0"/>
              <a:t>(As a Percentage of USTDA’s FY 2011 Program Budget)</a:t>
            </a:r>
          </a:p>
        </p:txBody>
      </p:sp>
      <p:graphicFrame>
        <p:nvGraphicFramePr>
          <p:cNvPr id="6" name="Chart 5"/>
          <p:cNvGraphicFramePr/>
          <p:nvPr/>
        </p:nvGraphicFramePr>
        <p:xfrm>
          <a:off x="838200" y="1828800"/>
          <a:ext cx="7391400"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xmlns="" val="4188856810"/>
              </p:ext>
            </p:extLst>
          </p:nvPr>
        </p:nvGraphicFramePr>
        <p:xfrm>
          <a:off x="-1600200" y="1524000"/>
          <a:ext cx="11668125" cy="4800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1"/>
          </p:nvPr>
        </p:nvSpPr>
        <p:spPr/>
        <p:txBody>
          <a:bodyPr rtlCol="0"/>
          <a:lstStyle/>
          <a:p>
            <a:pPr fontAlgn="auto">
              <a:spcBef>
                <a:spcPts val="0"/>
              </a:spcBef>
              <a:spcAft>
                <a:spcPts val="0"/>
              </a:spcAft>
              <a:defRPr/>
            </a:pPr>
            <a:r>
              <a:rPr lang="en-US" dirty="0">
                <a:solidFill>
                  <a:prstClr val="black">
                    <a:tint val="75000"/>
                  </a:prstClr>
                </a:solidFill>
                <a:latin typeface="Calibri"/>
              </a:rPr>
              <a:t>U.S. Department of Commerce  International Trade Administration</a:t>
            </a:r>
          </a:p>
        </p:txBody>
      </p:sp>
      <p:sp>
        <p:nvSpPr>
          <p:cNvPr id="373763" name="Text Box 3"/>
          <p:cNvSpPr txBox="1">
            <a:spLocks noChangeArrowheads="1"/>
          </p:cNvSpPr>
          <p:nvPr/>
        </p:nvSpPr>
        <p:spPr bwMode="auto">
          <a:xfrm>
            <a:off x="1371600" y="136525"/>
            <a:ext cx="7391400" cy="769938"/>
          </a:xfrm>
          <a:prstGeom prst="rect">
            <a:avLst/>
          </a:prstGeom>
          <a:noFill/>
          <a:ln w="9525">
            <a:noFill/>
            <a:miter lim="800000"/>
            <a:headEnd/>
            <a:tailEnd/>
          </a:ln>
          <a:effectLst/>
        </p:spPr>
        <p:txBody>
          <a:bodyPr lIns="92075" tIns="46038" rIns="92075" bIns="46038">
            <a:spAutoFit/>
          </a:bodyPr>
          <a:lstStyle/>
          <a:p>
            <a:pPr algn="ctr" eaLnBrk="0" hangingPunct="0">
              <a:spcBef>
                <a:spcPct val="20000"/>
              </a:spcBef>
            </a:pPr>
            <a:r>
              <a:rPr kumimoji="1" lang="en-US" sz="4400" smtClean="0">
                <a:solidFill>
                  <a:srgbClr val="000066"/>
                </a:solidFill>
                <a:effectLst>
                  <a:outerShdw blurRad="38100" dist="38100" dir="2700000" algn="tl">
                    <a:srgbClr val="C0C0C0"/>
                  </a:outerShdw>
                </a:effectLst>
                <a:latin typeface="Trebuchet MS" pitchFamily="34" charset="0"/>
              </a:rPr>
              <a:t>Colombia at a Glance</a:t>
            </a:r>
            <a:endParaRPr kumimoji="1" lang="en-US" sz="4400" smtClean="0">
              <a:solidFill>
                <a:srgbClr val="000066"/>
              </a:solidFill>
              <a:latin typeface="Trebuchet MS" pitchFamily="34" charset="0"/>
            </a:endParaRPr>
          </a:p>
        </p:txBody>
      </p:sp>
      <p:pic>
        <p:nvPicPr>
          <p:cNvPr id="3076" name="Picture 4"/>
          <p:cNvPicPr>
            <a:picLocks noChangeAspect="1" noChangeArrowheads="1"/>
          </p:cNvPicPr>
          <p:nvPr/>
        </p:nvPicPr>
        <p:blipFill>
          <a:blip r:embed="rId3" cstate="print"/>
          <a:srcRect/>
          <a:stretch>
            <a:fillRect/>
          </a:stretch>
        </p:blipFill>
        <p:spPr bwMode="auto">
          <a:xfrm>
            <a:off x="149225" y="76200"/>
            <a:ext cx="1146175" cy="1219200"/>
          </a:xfrm>
          <a:prstGeom prst="rect">
            <a:avLst/>
          </a:prstGeom>
          <a:noFill/>
          <a:ln w="9525">
            <a:noFill/>
            <a:miter lim="800000"/>
            <a:headEnd/>
            <a:tailEnd/>
          </a:ln>
        </p:spPr>
      </p:pic>
      <p:sp>
        <p:nvSpPr>
          <p:cNvPr id="373765" name="Rectangle 5"/>
          <p:cNvSpPr>
            <a:spLocks noChangeArrowheads="1"/>
          </p:cNvSpPr>
          <p:nvPr/>
        </p:nvSpPr>
        <p:spPr bwMode="auto">
          <a:xfrm>
            <a:off x="4495800" y="1219200"/>
            <a:ext cx="4648200" cy="5791200"/>
          </a:xfrm>
          <a:prstGeom prst="rect">
            <a:avLst/>
          </a:prstGeom>
          <a:noFill/>
          <a:ln w="9525">
            <a:noFill/>
            <a:miter lim="800000"/>
            <a:headEnd/>
            <a:tailEnd/>
          </a:ln>
          <a:effectLst/>
        </p:spPr>
        <p:txBody>
          <a:bodyPr/>
          <a:lstStyle/>
          <a:p>
            <a:pPr marL="342900" indent="-342900" eaLnBrk="0" hangingPunct="0">
              <a:spcBef>
                <a:spcPct val="20000"/>
              </a:spcBef>
              <a:buFontTx/>
              <a:buChar char="•"/>
            </a:pPr>
            <a:r>
              <a:rPr lang="en-US" sz="3200" smtClean="0">
                <a:solidFill>
                  <a:prstClr val="black"/>
                </a:solidFill>
                <a:latin typeface="Trebuchet MS" pitchFamily="34" charset="0"/>
              </a:rPr>
              <a:t>3</a:t>
            </a:r>
            <a:r>
              <a:rPr lang="en-US" sz="3200" baseline="30000" smtClean="0">
                <a:solidFill>
                  <a:prstClr val="black"/>
                </a:solidFill>
                <a:latin typeface="Trebuchet MS" pitchFamily="34" charset="0"/>
              </a:rPr>
              <a:t>rd</a:t>
            </a:r>
            <a:r>
              <a:rPr lang="en-US" sz="3200" smtClean="0">
                <a:solidFill>
                  <a:prstClr val="black"/>
                </a:solidFill>
                <a:latin typeface="Trebuchet MS" pitchFamily="34" charset="0"/>
              </a:rPr>
              <a:t> largest population in Latin America (48 million)</a:t>
            </a:r>
          </a:p>
          <a:p>
            <a:pPr marL="342900" indent="-342900" eaLnBrk="0" hangingPunct="0">
              <a:spcBef>
                <a:spcPct val="20000"/>
              </a:spcBef>
              <a:buFontTx/>
              <a:buChar char="•"/>
            </a:pPr>
            <a:r>
              <a:rPr lang="en-US" sz="3200" smtClean="0">
                <a:solidFill>
                  <a:prstClr val="black"/>
                </a:solidFill>
                <a:latin typeface="Trebuchet MS" pitchFamily="34" charset="0"/>
              </a:rPr>
              <a:t>Location</a:t>
            </a:r>
          </a:p>
          <a:p>
            <a:pPr marL="342900" indent="-342900" eaLnBrk="0" hangingPunct="0">
              <a:spcBef>
                <a:spcPct val="20000"/>
              </a:spcBef>
              <a:buFontTx/>
              <a:buChar char="•"/>
            </a:pPr>
            <a:r>
              <a:rPr lang="en-US" sz="3200" smtClean="0">
                <a:solidFill>
                  <a:prstClr val="black"/>
                </a:solidFill>
                <a:latin typeface="Trebuchet MS" pitchFamily="34" charset="0"/>
              </a:rPr>
              <a:t>Literacy Rate: 94%</a:t>
            </a:r>
          </a:p>
          <a:p>
            <a:pPr marL="342900" indent="-342900" eaLnBrk="0" hangingPunct="0">
              <a:spcBef>
                <a:spcPct val="20000"/>
              </a:spcBef>
              <a:buFontTx/>
              <a:buChar char="•"/>
            </a:pPr>
            <a:r>
              <a:rPr lang="en-US" sz="3000" smtClean="0">
                <a:solidFill>
                  <a:prstClr val="black"/>
                </a:solidFill>
                <a:latin typeface="Trebuchet MS" pitchFamily="34" charset="0"/>
              </a:rPr>
              <a:t>5 cities with 1 million+  consumer bases</a:t>
            </a:r>
          </a:p>
          <a:p>
            <a:pPr marL="342900" indent="-342900" eaLnBrk="0" hangingPunct="0">
              <a:spcBef>
                <a:spcPct val="20000"/>
              </a:spcBef>
              <a:buFontTx/>
              <a:buChar char="•"/>
            </a:pPr>
            <a:r>
              <a:rPr lang="en-US" sz="3000" smtClean="0">
                <a:solidFill>
                  <a:prstClr val="black"/>
                </a:solidFill>
                <a:latin typeface="Trebuchet MS" pitchFamily="34" charset="0"/>
              </a:rPr>
              <a:t>Fastest growing market in Latin America for oil and gas production</a:t>
            </a:r>
          </a:p>
          <a:p>
            <a:pPr marL="342900" indent="-342900" eaLnBrk="0" hangingPunct="0">
              <a:spcBef>
                <a:spcPct val="20000"/>
              </a:spcBef>
            </a:pPr>
            <a:r>
              <a:rPr lang="en-US" sz="3000" smtClean="0">
                <a:solidFill>
                  <a:prstClr val="black"/>
                </a:solidFill>
                <a:effectLst>
                  <a:outerShdw blurRad="38100" dist="38100" dir="2700000" algn="tl">
                    <a:srgbClr val="C0C0C0"/>
                  </a:outerShdw>
                </a:effectLst>
                <a:latin typeface="Trebuchet MS" pitchFamily="34" charset="0"/>
              </a:rPr>
              <a:t> </a:t>
            </a:r>
          </a:p>
          <a:p>
            <a:pPr marL="342900" indent="-342900" eaLnBrk="0" hangingPunct="0">
              <a:spcBef>
                <a:spcPct val="20000"/>
              </a:spcBef>
            </a:pPr>
            <a:endParaRPr lang="en-US" sz="3000" smtClean="0">
              <a:solidFill>
                <a:prstClr val="black"/>
              </a:solidFill>
              <a:effectLst>
                <a:outerShdw blurRad="38100" dist="38100" dir="2700000" algn="tl">
                  <a:srgbClr val="C0C0C0"/>
                </a:outerShdw>
              </a:effectLst>
              <a:latin typeface="Trebuchet MS" pitchFamily="34" charset="0"/>
            </a:endParaRPr>
          </a:p>
          <a:p>
            <a:pPr marL="342900" indent="-342900" eaLnBrk="0" hangingPunct="0">
              <a:spcBef>
                <a:spcPct val="20000"/>
              </a:spcBef>
              <a:buFontTx/>
              <a:buChar char="•"/>
            </a:pPr>
            <a:endParaRPr lang="en-US" sz="3000" smtClean="0">
              <a:solidFill>
                <a:prstClr val="black"/>
              </a:solidFill>
              <a:effectLst>
                <a:outerShdw blurRad="38100" dist="38100" dir="2700000" algn="tl">
                  <a:srgbClr val="C0C0C0"/>
                </a:outerShdw>
              </a:effectLst>
            </a:endParaRPr>
          </a:p>
          <a:p>
            <a:pPr marL="342900" indent="-342900" eaLnBrk="0" hangingPunct="0">
              <a:spcBef>
                <a:spcPct val="20000"/>
              </a:spcBef>
              <a:buFontTx/>
              <a:buChar char="•"/>
            </a:pPr>
            <a:endParaRPr lang="en-US" sz="3000" smtClean="0">
              <a:solidFill>
                <a:prstClr val="black"/>
              </a:solidFill>
              <a:effectLst>
                <a:outerShdw blurRad="38100" dist="38100" dir="2700000" algn="tl">
                  <a:srgbClr val="C0C0C0"/>
                </a:outerShdw>
              </a:effectLst>
            </a:endParaRPr>
          </a:p>
        </p:txBody>
      </p:sp>
      <p:sp>
        <p:nvSpPr>
          <p:cNvPr id="373767" name="Rectangle 7"/>
          <p:cNvSpPr>
            <a:spLocks noChangeArrowheads="1"/>
          </p:cNvSpPr>
          <p:nvPr/>
        </p:nvSpPr>
        <p:spPr bwMode="auto">
          <a:xfrm>
            <a:off x="457200" y="982663"/>
            <a:ext cx="9144000" cy="0"/>
          </a:xfrm>
          <a:prstGeom prst="rect">
            <a:avLst/>
          </a:prstGeom>
          <a:noFill/>
          <a:ln w="12700">
            <a:noFill/>
            <a:miter lim="800000"/>
            <a:headEnd type="none" w="sm" len="sm"/>
            <a:tailEnd type="none" w="sm" len="sm"/>
          </a:ln>
          <a:effectLst/>
        </p:spPr>
        <p:txBody>
          <a:bodyPr>
            <a:spAutoFit/>
          </a:bodyPr>
          <a:lstStyle/>
          <a:p>
            <a:pPr eaLnBrk="0" hangingPunct="0">
              <a:buFontTx/>
              <a:buChar char="•"/>
            </a:pPr>
            <a:endParaRPr lang="en-US" smtClean="0">
              <a:solidFill>
                <a:prstClr val="black"/>
              </a:solidFill>
              <a:effectLst>
                <a:outerShdw blurRad="38100" dist="38100" dir="2700000" algn="tl">
                  <a:srgbClr val="C0C0C0"/>
                </a:outerShdw>
              </a:effectLst>
            </a:endParaRPr>
          </a:p>
        </p:txBody>
      </p:sp>
      <p:pic>
        <p:nvPicPr>
          <p:cNvPr id="3079" name="Picture 13" descr="http://www.businesscol.com/graficos/mapacol.jpg"/>
          <p:cNvPicPr>
            <a:picLocks noChangeAspect="1" noChangeArrowheads="1"/>
          </p:cNvPicPr>
          <p:nvPr/>
        </p:nvPicPr>
        <p:blipFill>
          <a:blip r:embed="rId4" cstate="print"/>
          <a:srcRect/>
          <a:stretch>
            <a:fillRect/>
          </a:stretch>
        </p:blipFill>
        <p:spPr bwMode="auto">
          <a:xfrm>
            <a:off x="304800" y="1371600"/>
            <a:ext cx="3944938" cy="4876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152400"/>
            <a:ext cx="8077200" cy="1143000"/>
          </a:xfrm>
        </p:spPr>
        <p:txBody>
          <a:bodyPr/>
          <a:lstStyle/>
          <a:p>
            <a:r>
              <a:rPr lang="pt-BR" sz="4200" dirty="0"/>
              <a:t/>
            </a:r>
            <a:br>
              <a:rPr lang="pt-BR" sz="4200" dirty="0"/>
            </a:br>
            <a:r>
              <a:rPr lang="pt-BR" sz="3600" dirty="0" smtClean="0"/>
              <a:t>USTDA Activities in Colombia - Examples</a:t>
            </a:r>
            <a:r>
              <a:rPr lang="en-US" sz="3600" dirty="0"/>
              <a:t/>
            </a:r>
            <a:br>
              <a:rPr lang="en-US" sz="3600" dirty="0"/>
            </a:br>
            <a:endParaRPr lang="en-US" sz="3600" dirty="0"/>
          </a:p>
        </p:txBody>
      </p:sp>
      <p:sp>
        <p:nvSpPr>
          <p:cNvPr id="56323" name="Rectangle 3"/>
          <p:cNvSpPr>
            <a:spLocks noGrp="1" noChangeArrowheads="1"/>
          </p:cNvSpPr>
          <p:nvPr>
            <p:ph type="body" sz="half" idx="1"/>
          </p:nvPr>
        </p:nvSpPr>
        <p:spPr>
          <a:xfrm>
            <a:off x="4572000" y="1676400"/>
            <a:ext cx="3810000" cy="4343400"/>
          </a:xfrm>
        </p:spPr>
        <p:txBody>
          <a:bodyPr>
            <a:normAutofit fontScale="92500" lnSpcReduction="10000"/>
          </a:bodyPr>
          <a:lstStyle/>
          <a:p>
            <a:pPr>
              <a:lnSpc>
                <a:spcPct val="90000"/>
              </a:lnSpc>
              <a:buSzPct val="120000"/>
              <a:buFont typeface="Wingdings" pitchFamily="2" charset="2"/>
              <a:buChar char="v"/>
            </a:pPr>
            <a:r>
              <a:rPr lang="en-US" sz="2000" dirty="0" smtClean="0"/>
              <a:t>Non-Intrusive  Cargo Inspection Systems for the DIAN (US$637,000)</a:t>
            </a:r>
          </a:p>
          <a:p>
            <a:pPr>
              <a:lnSpc>
                <a:spcPct val="90000"/>
              </a:lnSpc>
              <a:buSzPct val="120000"/>
              <a:buFont typeface="Wingdings" pitchFamily="2" charset="2"/>
              <a:buChar char="v"/>
            </a:pPr>
            <a:endParaRPr lang="en-US" sz="2000" dirty="0"/>
          </a:p>
          <a:p>
            <a:pPr>
              <a:lnSpc>
                <a:spcPct val="90000"/>
              </a:lnSpc>
              <a:buSzPct val="120000"/>
              <a:buFont typeface="Wingdings" pitchFamily="2" charset="2"/>
              <a:buChar char="v"/>
            </a:pPr>
            <a:r>
              <a:rPr lang="en-US" sz="2000" dirty="0" smtClean="0"/>
              <a:t>Master Plan Update for El Dorado International Airport in Bogota (US$891,840)</a:t>
            </a:r>
          </a:p>
          <a:p>
            <a:pPr>
              <a:lnSpc>
                <a:spcPct val="90000"/>
              </a:lnSpc>
              <a:buSzPct val="120000"/>
              <a:buFont typeface="Wingdings" pitchFamily="2" charset="2"/>
              <a:buChar char="v"/>
            </a:pPr>
            <a:endParaRPr lang="en-US" sz="2000" dirty="0" smtClean="0"/>
          </a:p>
          <a:p>
            <a:pPr>
              <a:lnSpc>
                <a:spcPct val="90000"/>
              </a:lnSpc>
              <a:buSzPct val="120000"/>
              <a:buFont typeface="Wingdings" pitchFamily="2" charset="2"/>
              <a:buChar char="v"/>
            </a:pPr>
            <a:r>
              <a:rPr lang="pt-BR" sz="2000" dirty="0" smtClean="0"/>
              <a:t>Magdalena River Port - Terminal Fluvial Andalucia (US$550,000)</a:t>
            </a:r>
          </a:p>
          <a:p>
            <a:pPr>
              <a:lnSpc>
                <a:spcPct val="90000"/>
              </a:lnSpc>
              <a:buSzPct val="120000"/>
              <a:buFont typeface="Wingdings" pitchFamily="2" charset="2"/>
              <a:buChar char="v"/>
            </a:pPr>
            <a:endParaRPr lang="pt-BR" sz="2000" dirty="0" smtClean="0"/>
          </a:p>
          <a:p>
            <a:pPr>
              <a:lnSpc>
                <a:spcPct val="90000"/>
              </a:lnSpc>
              <a:buSzPct val="120000"/>
              <a:buFont typeface="Wingdings" pitchFamily="2" charset="2"/>
              <a:buChar char="v"/>
            </a:pPr>
            <a:r>
              <a:rPr lang="en-US" sz="2000" dirty="0" smtClean="0">
                <a:cs typeface="Times New Roman" pitchFamily="18" charset="0"/>
              </a:rPr>
              <a:t>Port of  Cartagena Container Security Initiative feasibility study (US$399,962)</a:t>
            </a:r>
          </a:p>
          <a:p>
            <a:pPr>
              <a:lnSpc>
                <a:spcPct val="90000"/>
              </a:lnSpc>
              <a:buSzPct val="120000"/>
              <a:buFont typeface="Wingdings" pitchFamily="2" charset="2"/>
              <a:buChar char="v"/>
            </a:pPr>
            <a:endParaRPr lang="en-US" sz="2000" dirty="0"/>
          </a:p>
        </p:txBody>
      </p:sp>
      <p:pic>
        <p:nvPicPr>
          <p:cNvPr id="10" name="Placeholder"/>
          <p:cNvPicPr/>
          <p:nvPr/>
        </p:nvPicPr>
        <p:blipFill>
          <a:blip r:embed="rId3" cstate="print"/>
          <a:stretch>
            <a:fillRect/>
          </a:stretch>
        </p:blipFill>
        <p:spPr>
          <a:xfrm>
            <a:off x="762000" y="1752601"/>
            <a:ext cx="2294160" cy="1752600"/>
          </a:xfrm>
          <a:prstGeom prst="rect">
            <a:avLst/>
          </a:prstGeom>
          <a:ln>
            <a:noFill/>
          </a:ln>
          <a:effectLst>
            <a:outerShdw blurRad="292100" dist="139700" dir="2700000" algn="tl" rotWithShape="0">
              <a:srgbClr val="333333">
                <a:alpha val="65000"/>
              </a:srgbClr>
            </a:outerShdw>
          </a:effectLst>
        </p:spPr>
      </p:pic>
      <p:pic>
        <p:nvPicPr>
          <p:cNvPr id="11" name="il_fi" descr="http://assets.bizjournals.com/story_image/618961*280.jpg?v=1"/>
          <p:cNvPicPr/>
          <p:nvPr/>
        </p:nvPicPr>
        <p:blipFill>
          <a:blip r:embed="rId4" cstate="print"/>
          <a:srcRect t="6827" b="9639"/>
          <a:stretch>
            <a:fillRect/>
          </a:stretch>
        </p:blipFill>
        <p:spPr bwMode="auto">
          <a:xfrm>
            <a:off x="1752600" y="4114800"/>
            <a:ext cx="2256692"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ITS Activities in the LAC Region</a:t>
            </a:r>
            <a:endParaRPr lang="en-US" dirty="0"/>
          </a:p>
        </p:txBody>
      </p:sp>
      <p:sp>
        <p:nvSpPr>
          <p:cNvPr id="3" name="Content Placeholder 2"/>
          <p:cNvSpPr>
            <a:spLocks noGrp="1"/>
          </p:cNvSpPr>
          <p:nvPr>
            <p:ph sz="half" idx="1"/>
          </p:nvPr>
        </p:nvSpPr>
        <p:spPr>
          <a:xfrm>
            <a:off x="381000" y="1371600"/>
            <a:ext cx="4648200" cy="4953000"/>
          </a:xfrm>
        </p:spPr>
        <p:txBody>
          <a:bodyPr>
            <a:normAutofit fontScale="85000" lnSpcReduction="10000"/>
          </a:bodyPr>
          <a:lstStyle/>
          <a:p>
            <a:pPr marL="228600" indent="-228600">
              <a:lnSpc>
                <a:spcPct val="80000"/>
              </a:lnSpc>
              <a:buFont typeface="Arial" pitchFamily="34" charset="0"/>
              <a:buChar char="•"/>
            </a:pPr>
            <a:r>
              <a:rPr lang="en-US" sz="2400" dirty="0" smtClean="0">
                <a:solidFill>
                  <a:schemeClr val="accent4">
                    <a:lumMod val="75000"/>
                  </a:schemeClr>
                </a:solidFill>
              </a:rPr>
              <a:t>Series of Three ITS Technical Visits (RTMs):</a:t>
            </a:r>
          </a:p>
          <a:p>
            <a:pPr lvl="1">
              <a:lnSpc>
                <a:spcPct val="80000"/>
              </a:lnSpc>
              <a:buFont typeface="Wingdings" pitchFamily="2" charset="2"/>
              <a:buChar char="v"/>
            </a:pPr>
            <a:r>
              <a:rPr lang="en-US" dirty="0" smtClean="0">
                <a:solidFill>
                  <a:schemeClr val="accent4">
                    <a:lumMod val="75000"/>
                  </a:schemeClr>
                </a:solidFill>
              </a:rPr>
              <a:t>Brazil, Colombia and Mexico, Oct 2011 – March 2012</a:t>
            </a:r>
          </a:p>
          <a:p>
            <a:pPr>
              <a:spcBef>
                <a:spcPts val="600"/>
              </a:spcBef>
              <a:buFont typeface="Arial" pitchFamily="34" charset="0"/>
              <a:buChar char="•"/>
            </a:pPr>
            <a:endParaRPr lang="en-US" sz="2400" dirty="0" smtClean="0">
              <a:solidFill>
                <a:schemeClr val="accent4">
                  <a:lumMod val="75000"/>
                </a:schemeClr>
              </a:solidFill>
            </a:endParaRPr>
          </a:p>
          <a:p>
            <a:pPr>
              <a:spcBef>
                <a:spcPts val="600"/>
              </a:spcBef>
              <a:buFont typeface="Arial" pitchFamily="34" charset="0"/>
              <a:buChar char="•"/>
            </a:pPr>
            <a:r>
              <a:rPr lang="en-US" sz="2400" dirty="0" smtClean="0">
                <a:solidFill>
                  <a:schemeClr val="accent4">
                    <a:lumMod val="75000"/>
                  </a:schemeClr>
                </a:solidFill>
              </a:rPr>
              <a:t>    Brazil – </a:t>
            </a:r>
            <a:r>
              <a:rPr lang="en-US" sz="2400" dirty="0" err="1" smtClean="0">
                <a:solidFill>
                  <a:schemeClr val="accent4">
                    <a:lumMod val="75000"/>
                  </a:schemeClr>
                </a:solidFill>
              </a:rPr>
              <a:t>EcoRodovias</a:t>
            </a:r>
            <a:r>
              <a:rPr lang="en-US" sz="2400" dirty="0" smtClean="0">
                <a:solidFill>
                  <a:schemeClr val="accent4">
                    <a:lumMod val="75000"/>
                  </a:schemeClr>
                </a:solidFill>
              </a:rPr>
              <a:t> ITS Modernization          &amp; Expansion TA (US$460,000)</a:t>
            </a:r>
          </a:p>
          <a:p>
            <a:pPr marL="342900" indent="-342900" eaLnBrk="0" hangingPunct="0">
              <a:lnSpc>
                <a:spcPct val="90000"/>
              </a:lnSpc>
              <a:spcBef>
                <a:spcPct val="20000"/>
              </a:spcBef>
              <a:buSzPct val="120000"/>
            </a:pPr>
            <a:endParaRPr lang="en-US" sz="2400" dirty="0" smtClean="0">
              <a:solidFill>
                <a:schemeClr val="accent4">
                  <a:lumMod val="75000"/>
                </a:schemeClr>
              </a:solidFill>
            </a:endParaRPr>
          </a:p>
          <a:p>
            <a:pPr marL="342900" indent="-342900" eaLnBrk="0" hangingPunct="0">
              <a:lnSpc>
                <a:spcPct val="90000"/>
              </a:lnSpc>
              <a:spcBef>
                <a:spcPct val="20000"/>
              </a:spcBef>
              <a:buSzPct val="120000"/>
              <a:buFont typeface="Arial" pitchFamily="34" charset="0"/>
              <a:buChar char="•"/>
            </a:pPr>
            <a:r>
              <a:rPr lang="en-US" sz="2400" kern="0" dirty="0" smtClean="0">
                <a:solidFill>
                  <a:schemeClr val="accent4">
                    <a:lumMod val="75000"/>
                  </a:schemeClr>
                </a:solidFill>
              </a:rPr>
              <a:t>Mexico: SCT National ITS Architecture Technical Assistance ($431,000)</a:t>
            </a:r>
          </a:p>
          <a:p>
            <a:pPr marL="342900" indent="-342900" eaLnBrk="0" hangingPunct="0">
              <a:lnSpc>
                <a:spcPct val="90000"/>
              </a:lnSpc>
              <a:spcBef>
                <a:spcPct val="20000"/>
              </a:spcBef>
              <a:buSzPct val="120000"/>
            </a:pPr>
            <a:endParaRPr lang="en-US" sz="2400" kern="0" dirty="0" smtClean="0">
              <a:solidFill>
                <a:schemeClr val="accent4">
                  <a:lumMod val="75000"/>
                </a:schemeClr>
              </a:solidFill>
            </a:endParaRPr>
          </a:p>
          <a:p>
            <a:pPr marL="342900" indent="-342900" eaLnBrk="0" hangingPunct="0">
              <a:lnSpc>
                <a:spcPct val="90000"/>
              </a:lnSpc>
              <a:spcBef>
                <a:spcPct val="20000"/>
              </a:spcBef>
              <a:buSzPct val="120000"/>
              <a:buFont typeface="Arial" pitchFamily="34" charset="0"/>
              <a:buChar char="•"/>
            </a:pPr>
            <a:r>
              <a:rPr lang="en-US" sz="2400" kern="0" dirty="0" smtClean="0">
                <a:solidFill>
                  <a:schemeClr val="accent4">
                    <a:lumMod val="75000"/>
                  </a:schemeClr>
                </a:solidFill>
              </a:rPr>
              <a:t>Brazil: Belo Horizonte Intelligent Transportation System Feasibility Study ($294,000)</a:t>
            </a:r>
          </a:p>
          <a:p>
            <a:pPr marL="342900" indent="-342900" eaLnBrk="0" hangingPunct="0">
              <a:lnSpc>
                <a:spcPct val="90000"/>
              </a:lnSpc>
              <a:spcBef>
                <a:spcPct val="20000"/>
              </a:spcBef>
              <a:buSzPct val="120000"/>
            </a:pPr>
            <a:endParaRPr lang="en-US" sz="2400" kern="0" dirty="0" smtClean="0">
              <a:solidFill>
                <a:schemeClr val="accent4">
                  <a:lumMod val="75000"/>
                </a:schemeClr>
              </a:solidFill>
            </a:endParaRPr>
          </a:p>
          <a:p>
            <a:pPr marL="342900" indent="-342900" eaLnBrk="0" hangingPunct="0">
              <a:lnSpc>
                <a:spcPct val="90000"/>
              </a:lnSpc>
              <a:spcBef>
                <a:spcPct val="20000"/>
              </a:spcBef>
              <a:buSzPct val="120000"/>
              <a:buFont typeface="Arial" pitchFamily="34" charset="0"/>
              <a:buChar char="•"/>
            </a:pPr>
            <a:r>
              <a:rPr lang="pt-BR" sz="2400" kern="0" dirty="0" smtClean="0">
                <a:solidFill>
                  <a:schemeClr val="accent4">
                    <a:lumMod val="75000"/>
                  </a:schemeClr>
                </a:solidFill>
              </a:rPr>
              <a:t>Chile: National ITS Architecture Feasibility Study ($379,644)</a:t>
            </a:r>
          </a:p>
          <a:p>
            <a:pPr>
              <a:buFont typeface="Arial" pitchFamily="34" charset="0"/>
              <a:buChar char="•"/>
            </a:pPr>
            <a:endParaRPr lang="en-US" sz="2400" dirty="0"/>
          </a:p>
        </p:txBody>
      </p:sp>
      <p:pic>
        <p:nvPicPr>
          <p:cNvPr id="5" name="Picture 1" descr="X:\Countries\Regional\LAC Regional ITS OV\Colombia ITS Visit Photos\0124121029a.jpg"/>
          <p:cNvPicPr>
            <a:picLocks noChangeAspect="1" noChangeArrowheads="1"/>
          </p:cNvPicPr>
          <p:nvPr/>
        </p:nvPicPr>
        <p:blipFill>
          <a:blip r:embed="rId2" cstate="print"/>
          <a:srcRect/>
          <a:stretch>
            <a:fillRect/>
          </a:stretch>
        </p:blipFill>
        <p:spPr bwMode="auto">
          <a:xfrm>
            <a:off x="5257800" y="3733800"/>
            <a:ext cx="2692400" cy="2019300"/>
          </a:xfrm>
          <a:prstGeom prst="rect">
            <a:avLst/>
          </a:prstGeom>
          <a:noFill/>
        </p:spPr>
      </p:pic>
      <p:pic>
        <p:nvPicPr>
          <p:cNvPr id="6" name="Picture 2" descr="H:\Pictures\Pics for Keith\USTDA photos\LAC ITS Brazil - #4 - Delegates at Utah State Traffic Center, Salt Lake City .JPG"/>
          <p:cNvPicPr>
            <a:picLocks noChangeAspect="1" noChangeArrowheads="1"/>
          </p:cNvPicPr>
          <p:nvPr/>
        </p:nvPicPr>
        <p:blipFill>
          <a:blip r:embed="rId3" cstate="print"/>
          <a:srcRect/>
          <a:stretch>
            <a:fillRect/>
          </a:stretch>
        </p:blipFill>
        <p:spPr bwMode="auto">
          <a:xfrm>
            <a:off x="5181600" y="1447800"/>
            <a:ext cx="2743200" cy="205732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pPr algn="ctr"/>
            <a:r>
              <a:rPr lang="en-US" dirty="0" smtClean="0"/>
              <a:t>Colombian Public Transit Market</a:t>
            </a:r>
            <a:endParaRPr lang="en-US" sz="3000" dirty="0"/>
          </a:p>
        </p:txBody>
      </p:sp>
      <p:sp>
        <p:nvSpPr>
          <p:cNvPr id="3" name="Content Placeholder 2"/>
          <p:cNvSpPr>
            <a:spLocks noGrp="1"/>
          </p:cNvSpPr>
          <p:nvPr>
            <p:ph idx="1"/>
          </p:nvPr>
        </p:nvSpPr>
        <p:spPr>
          <a:xfrm>
            <a:off x="381000" y="1524000"/>
            <a:ext cx="7620000" cy="4800600"/>
          </a:xfrm>
        </p:spPr>
        <p:txBody>
          <a:bodyPr>
            <a:normAutofit fontScale="92500" lnSpcReduction="20000"/>
          </a:bodyPr>
          <a:lstStyle/>
          <a:p>
            <a:pPr lvl="1">
              <a:buNone/>
            </a:pPr>
            <a:r>
              <a:rPr lang="en-US" sz="2600" b="1" u="sng" dirty="0" smtClean="0"/>
              <a:t>Top Prospects for U.S. Companies:</a:t>
            </a:r>
          </a:p>
          <a:p>
            <a:pPr lvl="1"/>
            <a:r>
              <a:rPr lang="en-US" dirty="0" smtClean="0"/>
              <a:t>CCTV for ITS applications (plate recognition, traffic analysis, photo  enforcement) </a:t>
            </a:r>
          </a:p>
          <a:p>
            <a:pPr lvl="1"/>
            <a:r>
              <a:rPr lang="en-US" dirty="0" smtClean="0"/>
              <a:t>Signaling</a:t>
            </a:r>
          </a:p>
          <a:p>
            <a:pPr lvl="1"/>
            <a:r>
              <a:rPr lang="en-US" dirty="0" smtClean="0"/>
              <a:t>RFID (toll road, vehicular identification)</a:t>
            </a:r>
          </a:p>
          <a:p>
            <a:pPr lvl="1"/>
            <a:r>
              <a:rPr lang="en-US" dirty="0" smtClean="0"/>
              <a:t>Electronic fare collection systems</a:t>
            </a:r>
          </a:p>
          <a:p>
            <a:pPr lvl="1"/>
            <a:r>
              <a:rPr lang="en-US" dirty="0" smtClean="0"/>
              <a:t>Vehicle maintenance sensors</a:t>
            </a:r>
          </a:p>
          <a:p>
            <a:pPr lvl="1"/>
            <a:r>
              <a:rPr lang="en-US" dirty="0" smtClean="0"/>
              <a:t>Passenger counters</a:t>
            </a:r>
          </a:p>
          <a:p>
            <a:pPr lvl="1"/>
            <a:r>
              <a:rPr lang="en-US" dirty="0" smtClean="0"/>
              <a:t>Fuel control sensors</a:t>
            </a:r>
          </a:p>
          <a:p>
            <a:pPr lvl="1"/>
            <a:r>
              <a:rPr lang="en-US" dirty="0" smtClean="0"/>
              <a:t>Biometric and face recognition systems</a:t>
            </a:r>
          </a:p>
          <a:p>
            <a:pPr lvl="1"/>
            <a:r>
              <a:rPr lang="en-US" dirty="0" smtClean="0"/>
              <a:t>Access control systems </a:t>
            </a:r>
          </a:p>
          <a:p>
            <a:pPr lvl="1"/>
            <a:r>
              <a:rPr lang="en-US" dirty="0" smtClean="0"/>
              <a:t>Fleet management systems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t>Colombian Public Transit Market</a:t>
            </a:r>
            <a:endParaRPr lang="en-US" dirty="0"/>
          </a:p>
        </p:txBody>
      </p:sp>
      <p:sp>
        <p:nvSpPr>
          <p:cNvPr id="3" name="Content Placeholder 2"/>
          <p:cNvSpPr>
            <a:spLocks noGrp="1"/>
          </p:cNvSpPr>
          <p:nvPr>
            <p:ph idx="1"/>
          </p:nvPr>
        </p:nvSpPr>
        <p:spPr>
          <a:xfrm>
            <a:off x="152400" y="1143000"/>
            <a:ext cx="8077200" cy="5029200"/>
          </a:xfrm>
        </p:spPr>
        <p:txBody>
          <a:bodyPr>
            <a:normAutofit fontScale="92500" lnSpcReduction="10000"/>
          </a:bodyPr>
          <a:lstStyle/>
          <a:p>
            <a:r>
              <a:rPr lang="en-US" b="1" dirty="0" smtClean="0"/>
              <a:t>Key Buyers:</a:t>
            </a:r>
          </a:p>
          <a:p>
            <a:pPr lvl="1"/>
            <a:r>
              <a:rPr lang="en-US" dirty="0" smtClean="0"/>
              <a:t>Mid to Large Cities</a:t>
            </a:r>
          </a:p>
          <a:p>
            <a:pPr lvl="1"/>
            <a:r>
              <a:rPr lang="en-US" dirty="0" smtClean="0"/>
              <a:t>Transportation companies, municipal governments, Secretaries of Transportation and Transit </a:t>
            </a:r>
          </a:p>
          <a:p>
            <a:pPr lvl="1">
              <a:buNone/>
            </a:pPr>
            <a:r>
              <a:rPr lang="en-US" b="1" dirty="0" smtClean="0"/>
              <a:t>Elements of Potential Market Entry Strategy:</a:t>
            </a:r>
          </a:p>
          <a:p>
            <a:pPr lvl="1"/>
            <a:r>
              <a:rPr lang="en-US" dirty="0" smtClean="0"/>
              <a:t>Form partnerships, consortiums, or temporary alliances with in-country technology integrators and distributors to:</a:t>
            </a:r>
          </a:p>
          <a:p>
            <a:pPr lvl="2">
              <a:buFont typeface="Wingdings" pitchFamily="2" charset="2"/>
              <a:buChar char="Ø"/>
            </a:pPr>
            <a:r>
              <a:rPr lang="en-US" dirty="0" smtClean="0"/>
              <a:t> Gain knowledge of the local market</a:t>
            </a:r>
          </a:p>
          <a:p>
            <a:pPr lvl="2">
              <a:buFont typeface="Wingdings" pitchFamily="2" charset="2"/>
              <a:buChar char="Ø"/>
            </a:pPr>
            <a:r>
              <a:rPr lang="en-US" dirty="0" smtClean="0"/>
              <a:t> Enhance competitiveness of bids</a:t>
            </a:r>
          </a:p>
          <a:p>
            <a:pPr lvl="1"/>
            <a:r>
              <a:rPr lang="en-US" dirty="0" smtClean="0"/>
              <a:t>Attend conferences and events hosted by trade associations</a:t>
            </a:r>
          </a:p>
          <a:p>
            <a:pPr lvl="2">
              <a:buFont typeface="Wingdings" pitchFamily="2" charset="2"/>
              <a:buChar char="Ø"/>
            </a:pPr>
            <a:r>
              <a:rPr lang="en-US" dirty="0" smtClean="0"/>
              <a:t> ANDI – Third Congress on Passenger Transport: Sept 12-13, Bogotá</a:t>
            </a:r>
          </a:p>
          <a:p>
            <a:pPr lvl="2">
              <a:lnSpc>
                <a:spcPct val="110000"/>
              </a:lnSpc>
              <a:spcBef>
                <a:spcPts val="0"/>
              </a:spcBef>
              <a:buNone/>
            </a:pPr>
            <a:r>
              <a:rPr lang="en-US" dirty="0" smtClean="0"/>
              <a:t>	</a:t>
            </a:r>
            <a:r>
              <a:rPr lang="en-US" sz="1300" dirty="0" smtClean="0"/>
              <a:t>(http://www.andi.com.co/pages/proyectos_paginas/proyectos_detail.aspx?pro_id=344&amp;Id=66&amp;clase=8&amp;Tipo=2)</a:t>
            </a:r>
          </a:p>
          <a:p>
            <a:pPr lvl="2">
              <a:buFont typeface="Wingdings" pitchFamily="2" charset="2"/>
              <a:buChar char="Ø"/>
            </a:pPr>
            <a:r>
              <a:rPr lang="en-US" dirty="0" smtClean="0"/>
              <a:t> ADITT (</a:t>
            </a:r>
            <a:r>
              <a:rPr lang="en-US" dirty="0" err="1" smtClean="0"/>
              <a:t>Asociación</a:t>
            </a:r>
            <a:r>
              <a:rPr lang="en-US" dirty="0" smtClean="0"/>
              <a:t> </a:t>
            </a:r>
            <a:r>
              <a:rPr lang="en-US" dirty="0" err="1" smtClean="0"/>
              <a:t>para</a:t>
            </a:r>
            <a:r>
              <a:rPr lang="en-US" dirty="0" smtClean="0"/>
              <a:t> el </a:t>
            </a:r>
            <a:r>
              <a:rPr lang="en-US" dirty="0" err="1" smtClean="0"/>
              <a:t>Desarrollo</a:t>
            </a:r>
            <a:r>
              <a:rPr lang="en-US" dirty="0" smtClean="0"/>
              <a:t> Integral del </a:t>
            </a:r>
            <a:r>
              <a:rPr lang="en-US" dirty="0" err="1" smtClean="0"/>
              <a:t>Transporte</a:t>
            </a:r>
            <a:r>
              <a:rPr lang="en-US" dirty="0" smtClean="0"/>
              <a:t> </a:t>
            </a:r>
            <a:r>
              <a:rPr lang="en-US" dirty="0" err="1" smtClean="0"/>
              <a:t>Terrestre</a:t>
            </a:r>
            <a:r>
              <a:rPr lang="en-US" dirty="0" smtClean="0"/>
              <a:t> </a:t>
            </a:r>
            <a:r>
              <a:rPr lang="en-US" dirty="0" err="1" smtClean="0"/>
              <a:t>Intermunicipal</a:t>
            </a:r>
            <a:r>
              <a:rPr lang="en-US" dirty="0" smtClean="0"/>
              <a:t> – www.aditt.org)</a:t>
            </a:r>
          </a:p>
          <a:p>
            <a:pPr lvl="2">
              <a:buFont typeface="Wingdings" pitchFamily="2" charset="2"/>
              <a:buChar char="Ø"/>
            </a:pPr>
            <a:endParaRPr lang="en-US" dirty="0" smtClean="0"/>
          </a:p>
          <a:p>
            <a:pPr lvl="2">
              <a:buFont typeface="Wingdings" pitchFamily="2" charset="2"/>
              <a:buChar char="Ø"/>
            </a:pPr>
            <a:endParaRPr lang="en-US" dirty="0" smtClean="0"/>
          </a:p>
          <a:p>
            <a:pPr lvl="2">
              <a:buFont typeface="Wingdings" pitchFamily="2" charset="2"/>
              <a:buChar char="Ø"/>
            </a:pPr>
            <a:endParaRPr lang="en-US" dirty="0" smtClean="0"/>
          </a:p>
          <a:p>
            <a:pPr lvl="2"/>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dirty="0" smtClean="0"/>
              <a:t>Market Research – Local Companies</a:t>
            </a:r>
            <a:endParaRPr lang="en-US" dirty="0"/>
          </a:p>
        </p:txBody>
      </p:sp>
      <p:sp>
        <p:nvSpPr>
          <p:cNvPr id="3" name="Content Placeholder 2"/>
          <p:cNvSpPr>
            <a:spLocks noGrp="1"/>
          </p:cNvSpPr>
          <p:nvPr>
            <p:ph idx="1"/>
          </p:nvPr>
        </p:nvSpPr>
        <p:spPr>
          <a:xfrm>
            <a:off x="533400" y="1371600"/>
            <a:ext cx="7620000" cy="4800600"/>
          </a:xfrm>
        </p:spPr>
        <p:txBody>
          <a:bodyPr>
            <a:noAutofit/>
          </a:bodyPr>
          <a:lstStyle/>
          <a:p>
            <a:r>
              <a:rPr lang="en-US" dirty="0" err="1" smtClean="0"/>
              <a:t>Sytecsa</a:t>
            </a:r>
            <a:r>
              <a:rPr lang="en-US" dirty="0" smtClean="0"/>
              <a:t> is an experienced technology integrator interested in representing companies and products that broaden its portfolio and market coverage.  </a:t>
            </a:r>
            <a:r>
              <a:rPr lang="en-US" dirty="0" err="1" smtClean="0"/>
              <a:t>Sytecsa</a:t>
            </a:r>
            <a:r>
              <a:rPr lang="en-US" dirty="0" smtClean="0"/>
              <a:t> seeks to build synergies that allow it to take full advantage of market opportunities. </a:t>
            </a:r>
          </a:p>
          <a:p>
            <a:pPr>
              <a:spcBef>
                <a:spcPts val="0"/>
              </a:spcBef>
            </a:pPr>
            <a:endParaRPr lang="en-US" dirty="0" smtClean="0"/>
          </a:p>
          <a:p>
            <a:pPr>
              <a:spcBef>
                <a:spcPts val="0"/>
              </a:spcBef>
            </a:pPr>
            <a:r>
              <a:rPr lang="en-US" dirty="0" smtClean="0"/>
              <a:t>Delegate on USTDA’s Colombia ITS Reverse Trade Mission:</a:t>
            </a:r>
          </a:p>
          <a:p>
            <a:pPr>
              <a:spcBef>
                <a:spcPts val="0"/>
              </a:spcBef>
            </a:pPr>
            <a:endParaRPr lang="en-US" dirty="0" smtClean="0"/>
          </a:p>
          <a:p>
            <a:pPr>
              <a:spcBef>
                <a:spcPts val="0"/>
              </a:spcBef>
            </a:pPr>
            <a:r>
              <a:rPr lang="en-US" dirty="0" smtClean="0"/>
              <a:t>Jaime </a:t>
            </a:r>
            <a:r>
              <a:rPr lang="en-US" dirty="0" err="1" smtClean="0"/>
              <a:t>Zárate</a:t>
            </a:r>
            <a:endParaRPr lang="en-US" dirty="0" smtClean="0"/>
          </a:p>
          <a:p>
            <a:pPr>
              <a:spcBef>
                <a:spcPts val="0"/>
              </a:spcBef>
            </a:pPr>
            <a:r>
              <a:rPr lang="en-US" dirty="0" smtClean="0"/>
              <a:t>Vice President, Planning &amp; ITS</a:t>
            </a:r>
            <a:br>
              <a:rPr lang="en-US" dirty="0" smtClean="0"/>
            </a:br>
            <a:r>
              <a:rPr lang="en-US" dirty="0" smtClean="0"/>
              <a:t>Systems &amp; Technologies S.A. - SYTECSA</a:t>
            </a:r>
            <a:br>
              <a:rPr lang="en-US" dirty="0" smtClean="0"/>
            </a:br>
            <a:r>
              <a:rPr lang="en-US" dirty="0" smtClean="0"/>
              <a:t>Email:  j.zarate@sytecsa.com </a:t>
            </a:r>
          </a:p>
          <a:p>
            <a:pPr>
              <a:spcBef>
                <a:spcPts val="0"/>
              </a:spcBef>
            </a:pPr>
            <a:r>
              <a:rPr lang="en-US" dirty="0" smtClean="0"/>
              <a:t>Tel: +57 4 448 0370 Ext 115</a:t>
            </a:r>
          </a:p>
          <a:p>
            <a:pPr>
              <a:spcBef>
                <a:spcPts val="0"/>
              </a:spcBef>
            </a:pPr>
            <a:r>
              <a:rPr lang="en-US" dirty="0" smtClean="0"/>
              <a:t>Cell: +57 314 794 1593</a:t>
            </a:r>
            <a:br>
              <a:rPr lang="en-US" dirty="0" smtClean="0"/>
            </a:br>
            <a:r>
              <a:rPr lang="en-US" dirty="0" smtClean="0"/>
              <a:t>Calle 18 Sur # 26 - 42</a:t>
            </a:r>
            <a:br>
              <a:rPr lang="en-US" dirty="0" smtClean="0"/>
            </a:br>
            <a:r>
              <a:rPr lang="en-US" dirty="0" smtClean="0"/>
              <a:t>Medellin - Antioquia</a:t>
            </a:r>
            <a:endParaRPr lang="en-US" dirty="0"/>
          </a:p>
        </p:txBody>
      </p:sp>
      <p:pic>
        <p:nvPicPr>
          <p:cNvPr id="4" name="Picture 4" descr="https://encrypted-tbn3.google.com/images?q=tbn:ANd9GcR64NZhB_DrHlTv65LHgTdcJWVj7CZt3-DxN7OPxGJhZJjgx27R"/>
          <p:cNvPicPr>
            <a:picLocks noChangeAspect="1" noChangeArrowheads="1"/>
          </p:cNvPicPr>
          <p:nvPr/>
        </p:nvPicPr>
        <p:blipFill>
          <a:blip r:embed="rId2" cstate="print"/>
          <a:srcRect/>
          <a:stretch>
            <a:fillRect/>
          </a:stretch>
        </p:blipFill>
        <p:spPr bwMode="auto">
          <a:xfrm>
            <a:off x="5334000" y="4572000"/>
            <a:ext cx="2895600" cy="158115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1143000"/>
          </a:xfrm>
        </p:spPr>
        <p:txBody>
          <a:bodyPr/>
          <a:lstStyle/>
          <a:p>
            <a:pPr algn="ctr"/>
            <a:r>
              <a:rPr lang="en-US" dirty="0" smtClean="0">
                <a:solidFill>
                  <a:schemeClr val="tx1"/>
                </a:solidFill>
              </a:rPr>
              <a:t>Using USTDA’s Resources</a:t>
            </a:r>
            <a:endParaRPr lang="en-US" dirty="0">
              <a:solidFill>
                <a:schemeClr val="tx1"/>
              </a:solidFill>
            </a:endParaRPr>
          </a:p>
        </p:txBody>
      </p:sp>
      <p:sp>
        <p:nvSpPr>
          <p:cNvPr id="3" name="Content Placeholder 2"/>
          <p:cNvSpPr>
            <a:spLocks noGrp="1"/>
          </p:cNvSpPr>
          <p:nvPr>
            <p:ph idx="1"/>
          </p:nvPr>
        </p:nvSpPr>
        <p:spPr>
          <a:xfrm>
            <a:off x="381000" y="1371600"/>
            <a:ext cx="7772400" cy="5105400"/>
          </a:xfrm>
        </p:spPr>
        <p:txBody>
          <a:bodyPr>
            <a:normAutofit/>
          </a:bodyPr>
          <a:lstStyle/>
          <a:p>
            <a:pPr algn="ctr">
              <a:buNone/>
            </a:pPr>
            <a:r>
              <a:rPr lang="en-US" sz="2800" dirty="0" smtClean="0"/>
              <a:t>Visit our website at www.USTDA.gov</a:t>
            </a:r>
          </a:p>
          <a:p>
            <a:pPr>
              <a:buNone/>
            </a:pPr>
            <a:endParaRPr lang="en-US" sz="1400" dirty="0" smtClean="0"/>
          </a:p>
          <a:p>
            <a:pPr>
              <a:buFont typeface="Wingdings" pitchFamily="2" charset="2"/>
              <a:buChar char="v"/>
            </a:pPr>
            <a:r>
              <a:rPr lang="en-US" sz="2800" dirty="0" smtClean="0"/>
              <a:t>Monitor current business opportunities with USTDA and our overseas grant recipients.</a:t>
            </a:r>
          </a:p>
          <a:p>
            <a:pPr>
              <a:buFont typeface="Wingdings" pitchFamily="2" charset="2"/>
              <a:buChar char="v"/>
            </a:pPr>
            <a:r>
              <a:rPr lang="en-US" sz="2800" dirty="0" smtClean="0"/>
              <a:t>Sign up for our e-newsletter to learn about our upcoming events.</a:t>
            </a:r>
          </a:p>
          <a:p>
            <a:pPr>
              <a:buFont typeface="Wingdings" pitchFamily="2" charset="2"/>
              <a:buChar char="v"/>
            </a:pPr>
            <a:r>
              <a:rPr lang="en-US" sz="2800" dirty="0" smtClean="0"/>
              <a:t>Sign up for procurement announcements on </a:t>
            </a:r>
            <a:r>
              <a:rPr lang="en-US" sz="2800" dirty="0" err="1" smtClean="0"/>
              <a:t>FedBizOpps</a:t>
            </a:r>
            <a:r>
              <a:rPr lang="en-US" sz="2800" dirty="0" smtClean="0"/>
              <a:t> (www.fbo.gov)</a:t>
            </a:r>
          </a:p>
          <a:p>
            <a:pPr>
              <a:buFont typeface="Wingdings" pitchFamily="2" charset="2"/>
              <a:buChar char="v"/>
            </a:pPr>
            <a:r>
              <a:rPr lang="en-US" sz="2800" dirty="0" smtClean="0"/>
              <a:t>Obtain the public version of the final report of USTDA-funded studies.</a:t>
            </a:r>
            <a:endParaRPr lang="en-US" sz="2800" dirty="0"/>
          </a:p>
        </p:txBody>
      </p:sp>
      <p:sp>
        <p:nvSpPr>
          <p:cNvPr id="9" name="TextBox 8"/>
          <p:cNvSpPr txBox="1"/>
          <p:nvPr/>
        </p:nvSpPr>
        <p:spPr>
          <a:xfrm>
            <a:off x="3810000" y="6488668"/>
            <a:ext cx="1678345"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pitchFamily="34" charset="0"/>
                <a:cs typeface="+mn-cs"/>
              </a:rPr>
              <a:t>www.ustda.gov</a:t>
            </a:r>
          </a:p>
        </p:txBody>
      </p:sp>
      <p:pic>
        <p:nvPicPr>
          <p:cNvPr id="5" name="Picture 4" descr="USTDA_Logo_vector_WHITE.gif"/>
          <p:cNvPicPr>
            <a:picLocks noChangeAspect="1"/>
          </p:cNvPicPr>
          <p:nvPr/>
        </p:nvPicPr>
        <p:blipFill>
          <a:blip r:embed="rId3" cstate="print"/>
          <a:stretch>
            <a:fillRect/>
          </a:stretch>
        </p:blipFill>
        <p:spPr>
          <a:xfrm>
            <a:off x="7772400" y="5486400"/>
            <a:ext cx="1114425" cy="111442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dirty="0"/>
              <a:t>USTDA Funding Criteria</a:t>
            </a:r>
          </a:p>
        </p:txBody>
      </p:sp>
      <p:sp>
        <p:nvSpPr>
          <p:cNvPr id="3" name="Content Placeholder 2"/>
          <p:cNvSpPr>
            <a:spLocks noGrp="1"/>
          </p:cNvSpPr>
          <p:nvPr>
            <p:ph idx="1"/>
          </p:nvPr>
        </p:nvSpPr>
        <p:spPr/>
        <p:txBody>
          <a:bodyPr/>
          <a:lstStyle/>
          <a:p>
            <a:pPr algn="ctr">
              <a:lnSpc>
                <a:spcPct val="90000"/>
              </a:lnSpc>
            </a:pPr>
            <a:r>
              <a:rPr lang="en-US" sz="2800" dirty="0"/>
              <a:t>USTDA evaluates projects based on </a:t>
            </a:r>
          </a:p>
          <a:p>
            <a:pPr algn="ctr">
              <a:lnSpc>
                <a:spcPct val="90000"/>
              </a:lnSpc>
            </a:pPr>
            <a:r>
              <a:rPr lang="en-US" sz="2800" dirty="0"/>
              <a:t>the following criteria:</a:t>
            </a:r>
          </a:p>
          <a:p>
            <a:pPr lvl="1">
              <a:lnSpc>
                <a:spcPct val="90000"/>
              </a:lnSpc>
              <a:buClr>
                <a:schemeClr val="bg1"/>
              </a:buClr>
              <a:buSzPct val="95000"/>
              <a:buNone/>
            </a:pPr>
            <a:endParaRPr lang="en-US" sz="900" b="1" dirty="0"/>
          </a:p>
          <a:p>
            <a:pPr lvl="1">
              <a:spcBef>
                <a:spcPts val="0"/>
              </a:spcBef>
              <a:buClr>
                <a:srgbClr val="394350"/>
              </a:buClr>
              <a:buSzPct val="95000"/>
            </a:pPr>
            <a:r>
              <a:rPr lang="en-US" sz="2400" dirty="0" smtClean="0">
                <a:solidFill>
                  <a:srgbClr val="394350"/>
                </a:solidFill>
              </a:rPr>
              <a:t>Likelihood </a:t>
            </a:r>
            <a:r>
              <a:rPr lang="en-US" sz="2400" dirty="0">
                <a:solidFill>
                  <a:srgbClr val="394350"/>
                </a:solidFill>
              </a:rPr>
              <a:t>of success receiving implementation </a:t>
            </a:r>
            <a:r>
              <a:rPr lang="en-US" sz="2400" dirty="0" smtClean="0">
                <a:solidFill>
                  <a:srgbClr val="394350"/>
                </a:solidFill>
              </a:rPr>
              <a:t>financing</a:t>
            </a:r>
            <a:endParaRPr lang="en-US" sz="2400" dirty="0">
              <a:solidFill>
                <a:srgbClr val="394350"/>
              </a:solidFill>
            </a:endParaRPr>
          </a:p>
          <a:p>
            <a:pPr lvl="1">
              <a:spcBef>
                <a:spcPts val="0"/>
              </a:spcBef>
              <a:buClr>
                <a:srgbClr val="394350"/>
              </a:buClr>
              <a:buSzPct val="95000"/>
            </a:pPr>
            <a:endParaRPr lang="en-US" sz="2400" dirty="0" smtClean="0">
              <a:solidFill>
                <a:srgbClr val="394350"/>
              </a:solidFill>
            </a:endParaRPr>
          </a:p>
          <a:p>
            <a:pPr lvl="1">
              <a:spcBef>
                <a:spcPts val="0"/>
              </a:spcBef>
              <a:buClr>
                <a:srgbClr val="394350"/>
              </a:buClr>
              <a:buSzPct val="95000"/>
            </a:pPr>
            <a:r>
              <a:rPr lang="en-US" sz="2400" dirty="0" smtClean="0">
                <a:solidFill>
                  <a:srgbClr val="394350"/>
                </a:solidFill>
              </a:rPr>
              <a:t>Mutual </a:t>
            </a:r>
            <a:r>
              <a:rPr lang="en-US" sz="2400" dirty="0">
                <a:solidFill>
                  <a:srgbClr val="394350"/>
                </a:solidFill>
              </a:rPr>
              <a:t>benefits for the United States and partner   country, including commercial opportunities </a:t>
            </a:r>
            <a:r>
              <a:rPr lang="en-US" sz="2400" dirty="0" smtClean="0">
                <a:solidFill>
                  <a:srgbClr val="394350"/>
                </a:solidFill>
              </a:rPr>
              <a:t>for </a:t>
            </a:r>
            <a:r>
              <a:rPr lang="en-US" sz="2400" dirty="0">
                <a:solidFill>
                  <a:srgbClr val="394350"/>
                </a:solidFill>
              </a:rPr>
              <a:t>U.S. </a:t>
            </a:r>
            <a:r>
              <a:rPr lang="en-US" sz="2400" dirty="0" smtClean="0">
                <a:solidFill>
                  <a:srgbClr val="394350"/>
                </a:solidFill>
              </a:rPr>
              <a:t>firms</a:t>
            </a:r>
          </a:p>
          <a:p>
            <a:pPr lvl="1">
              <a:spcBef>
                <a:spcPts val="0"/>
              </a:spcBef>
              <a:buClr>
                <a:srgbClr val="394350"/>
              </a:buClr>
              <a:buSzPct val="95000"/>
            </a:pPr>
            <a:endParaRPr lang="en-US" sz="2400" dirty="0" smtClean="0">
              <a:solidFill>
                <a:srgbClr val="394350"/>
              </a:solidFill>
            </a:endParaRPr>
          </a:p>
          <a:p>
            <a:pPr lvl="1">
              <a:spcBef>
                <a:spcPts val="0"/>
              </a:spcBef>
              <a:buClr>
                <a:srgbClr val="394350"/>
              </a:buClr>
              <a:buSzPct val="95000"/>
            </a:pPr>
            <a:r>
              <a:rPr lang="en-US" sz="2400" dirty="0" smtClean="0">
                <a:solidFill>
                  <a:srgbClr val="394350"/>
                </a:solidFill>
              </a:rPr>
              <a:t>Developmental priority in the host country</a:t>
            </a:r>
            <a:endParaRPr lang="en-US" sz="2400" dirty="0">
              <a:solidFill>
                <a:srgbClr val="394350"/>
              </a:solidFill>
            </a:endParaRPr>
          </a:p>
          <a:p>
            <a:endParaRPr lang="en-US" dirty="0"/>
          </a:p>
        </p:txBody>
      </p:sp>
    </p:spTree>
    <p:extLst>
      <p:ext uri="{BB962C8B-B14F-4D97-AF65-F5344CB8AC3E}">
        <p14:creationId xmlns:p14="http://schemas.microsoft.com/office/powerpoint/2010/main" xmlns="" val="1642189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Presenting Projects for USTDA Consideration</a:t>
            </a:r>
            <a:endParaRPr lang="en-US" dirty="0"/>
          </a:p>
        </p:txBody>
      </p:sp>
      <p:sp>
        <p:nvSpPr>
          <p:cNvPr id="7" name="Content Placeholder 2"/>
          <p:cNvSpPr>
            <a:spLocks noGrp="1"/>
          </p:cNvSpPr>
          <p:nvPr>
            <p:ph sz="half" idx="1"/>
          </p:nvPr>
        </p:nvSpPr>
        <p:spPr>
          <a:xfrm>
            <a:off x="381000" y="1981200"/>
            <a:ext cx="7467600" cy="4133088"/>
          </a:xfrm>
        </p:spPr>
        <p:txBody>
          <a:bodyPr>
            <a:normAutofit/>
          </a:bodyPr>
          <a:lstStyle/>
          <a:p>
            <a:pPr lvl="1" fontAlgn="base">
              <a:lnSpc>
                <a:spcPct val="90000"/>
              </a:lnSpc>
              <a:spcAft>
                <a:spcPct val="0"/>
              </a:spcAft>
              <a:buClr>
                <a:srgbClr val="394350"/>
              </a:buClr>
              <a:buSzPct val="95000"/>
              <a:defRPr/>
            </a:pPr>
            <a:r>
              <a:rPr lang="en-US" dirty="0" smtClean="0"/>
              <a:t>Contact Jacob Flewelling, Country Manager for Colombia</a:t>
            </a:r>
            <a:endParaRPr lang="en-US" dirty="0"/>
          </a:p>
          <a:p>
            <a:pPr lvl="1" fontAlgn="base">
              <a:lnSpc>
                <a:spcPct val="90000"/>
              </a:lnSpc>
              <a:spcAft>
                <a:spcPct val="0"/>
              </a:spcAft>
              <a:buClr>
                <a:srgbClr val="394350"/>
              </a:buClr>
              <a:buSzPct val="95000"/>
              <a:defRPr/>
            </a:pPr>
            <a:r>
              <a:rPr lang="en-US" dirty="0" smtClean="0"/>
              <a:t>Based on initial feedback, send a concept paper to USTDA.  </a:t>
            </a:r>
          </a:p>
          <a:p>
            <a:pPr lvl="1" fontAlgn="base">
              <a:lnSpc>
                <a:spcPct val="90000"/>
              </a:lnSpc>
              <a:spcAft>
                <a:spcPct val="0"/>
              </a:spcAft>
              <a:buClr>
                <a:srgbClr val="394350"/>
              </a:buClr>
              <a:buSzPct val="95000"/>
              <a:defRPr/>
            </a:pPr>
            <a:r>
              <a:rPr lang="en-US" dirty="0" smtClean="0"/>
              <a:t>There is no formal application, nor a recurring due date for the submission of proposals.</a:t>
            </a:r>
          </a:p>
          <a:p>
            <a:pPr lvl="1" fontAlgn="base">
              <a:lnSpc>
                <a:spcPct val="90000"/>
              </a:lnSpc>
              <a:spcAft>
                <a:spcPct val="0"/>
              </a:spcAft>
              <a:buClr>
                <a:srgbClr val="394350"/>
              </a:buClr>
              <a:buSzPct val="95000"/>
              <a:defRPr/>
            </a:pPr>
            <a:r>
              <a:rPr lang="en-US" dirty="0" smtClean="0"/>
              <a:t>Guidelines on what USTDA looks for in an eventual full proposal can be found at: http://www.ustda.gov/program/ModelProposalFormat USFirms2010.pdf  </a:t>
            </a:r>
          </a:p>
          <a:p>
            <a:pPr lvl="1" fontAlgn="base">
              <a:lnSpc>
                <a:spcPct val="90000"/>
              </a:lnSpc>
              <a:spcAft>
                <a:spcPct val="0"/>
              </a:spcAft>
              <a:buClr>
                <a:srgbClr val="394350"/>
              </a:buClr>
              <a:buSzPct val="95000"/>
              <a:defRPr/>
            </a:pPr>
            <a:endParaRPr lang="en-US" dirty="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28600"/>
            <a:ext cx="7772400" cy="1143000"/>
          </a:xfrm>
        </p:spPr>
        <p:txBody>
          <a:bodyPr/>
          <a:lstStyle/>
          <a:p>
            <a:pPr eaLnBrk="1" hangingPunct="1">
              <a:defRPr/>
            </a:pPr>
            <a:r>
              <a:rPr lang="en-US" sz="4000" dirty="0" smtClean="0"/>
              <a:t>Contact USTDA</a:t>
            </a:r>
          </a:p>
        </p:txBody>
      </p:sp>
      <p:sp>
        <p:nvSpPr>
          <p:cNvPr id="5" name="TextBox 4"/>
          <p:cNvSpPr txBox="1"/>
          <p:nvPr/>
        </p:nvSpPr>
        <p:spPr>
          <a:xfrm>
            <a:off x="3810000" y="6488668"/>
            <a:ext cx="1678345"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pitchFamily="34" charset="0"/>
                <a:cs typeface="+mn-cs"/>
              </a:rPr>
              <a:t>www.ustda.gov</a:t>
            </a:r>
          </a:p>
        </p:txBody>
      </p:sp>
      <p:sp>
        <p:nvSpPr>
          <p:cNvPr id="8" name="Rectangle 3"/>
          <p:cNvSpPr>
            <a:spLocks noGrp="1" noChangeArrowheads="1"/>
          </p:cNvSpPr>
          <p:nvPr>
            <p:ph idx="1"/>
          </p:nvPr>
        </p:nvSpPr>
        <p:spPr>
          <a:xfrm>
            <a:off x="457200" y="1676400"/>
            <a:ext cx="8458200" cy="4114800"/>
          </a:xfrm>
          <a:ln>
            <a:noFill/>
          </a:ln>
        </p:spPr>
        <p:txBody>
          <a:bodyPr>
            <a:normAutofit fontScale="85000" lnSpcReduction="20000"/>
          </a:bodyPr>
          <a:lstStyle/>
          <a:p>
            <a:pPr marL="0" indent="0">
              <a:lnSpc>
                <a:spcPct val="80000"/>
              </a:lnSpc>
              <a:buFontTx/>
              <a:buNone/>
            </a:pPr>
            <a:r>
              <a:rPr lang="en-US" sz="1600" dirty="0" smtClean="0"/>
              <a:t>Telephone </a:t>
            </a:r>
            <a:r>
              <a:rPr lang="en-US" sz="1600" dirty="0"/>
              <a:t>(703) 875-4357 </a:t>
            </a:r>
          </a:p>
          <a:p>
            <a:pPr marL="0" indent="0">
              <a:lnSpc>
                <a:spcPct val="80000"/>
              </a:lnSpc>
              <a:buFontTx/>
              <a:buNone/>
            </a:pPr>
            <a:r>
              <a:rPr lang="en-US" sz="1600" dirty="0"/>
              <a:t>Fax (703) 875-4009</a:t>
            </a:r>
          </a:p>
          <a:p>
            <a:pPr marL="0" indent="0">
              <a:lnSpc>
                <a:spcPct val="80000"/>
              </a:lnSpc>
              <a:buFontTx/>
              <a:buNone/>
            </a:pPr>
            <a:r>
              <a:rPr lang="en-US" sz="1600" dirty="0"/>
              <a:t>Website</a:t>
            </a:r>
            <a:r>
              <a:rPr lang="en-US" sz="1600" dirty="0">
                <a:solidFill>
                  <a:schemeClr val="tx2"/>
                </a:solidFill>
              </a:rPr>
              <a:t>:  </a:t>
            </a:r>
            <a:r>
              <a:rPr lang="en-US" sz="1600" u="sng" dirty="0" smtClean="0">
                <a:solidFill>
                  <a:schemeClr val="tx2"/>
                </a:solidFill>
              </a:rPr>
              <a:t>www.ustda.gov</a:t>
            </a:r>
          </a:p>
          <a:p>
            <a:pPr marL="0" indent="0">
              <a:lnSpc>
                <a:spcPct val="80000"/>
              </a:lnSpc>
              <a:buFontTx/>
              <a:buNone/>
            </a:pPr>
            <a:endParaRPr lang="en-US" sz="1600" dirty="0"/>
          </a:p>
          <a:p>
            <a:pPr marL="0" indent="0">
              <a:lnSpc>
                <a:spcPct val="80000"/>
              </a:lnSpc>
              <a:buFontTx/>
              <a:buNone/>
            </a:pPr>
            <a:r>
              <a:rPr lang="en-US" sz="1600" b="1" dirty="0" smtClean="0"/>
              <a:t>Nathan Younge , </a:t>
            </a:r>
            <a:r>
              <a:rPr lang="en-US" sz="1600" dirty="0" smtClean="0"/>
              <a:t>Regional Director, Latin America and the Caribbean</a:t>
            </a:r>
          </a:p>
          <a:p>
            <a:pPr marL="0" indent="0">
              <a:lnSpc>
                <a:spcPct val="80000"/>
              </a:lnSpc>
              <a:buFontTx/>
              <a:buNone/>
            </a:pPr>
            <a:r>
              <a:rPr lang="en-US" sz="1600" dirty="0" smtClean="0"/>
              <a:t>nyounge@ustda.gov</a:t>
            </a:r>
          </a:p>
          <a:p>
            <a:pPr marL="0" indent="0">
              <a:lnSpc>
                <a:spcPct val="80000"/>
              </a:lnSpc>
              <a:buFontTx/>
              <a:buNone/>
            </a:pPr>
            <a:endParaRPr lang="en-US" sz="1600" b="1" dirty="0" smtClean="0"/>
          </a:p>
          <a:p>
            <a:pPr marL="0" indent="0">
              <a:lnSpc>
                <a:spcPct val="80000"/>
              </a:lnSpc>
              <a:buFontTx/>
              <a:buNone/>
            </a:pPr>
            <a:r>
              <a:rPr lang="en-US" sz="1600" b="1" dirty="0" smtClean="0"/>
              <a:t>Jacob Flewelling, </a:t>
            </a:r>
            <a:r>
              <a:rPr lang="en-US" sz="1600" dirty="0" smtClean="0"/>
              <a:t>Country Manager, Andean Region and Caribbean Basin </a:t>
            </a:r>
          </a:p>
          <a:p>
            <a:pPr marL="0" indent="0">
              <a:lnSpc>
                <a:spcPct val="80000"/>
              </a:lnSpc>
              <a:buFontTx/>
              <a:buNone/>
            </a:pPr>
            <a:r>
              <a:rPr lang="en-US" sz="1600" dirty="0" smtClean="0"/>
              <a:t>jflewelling@ustda.gov</a:t>
            </a:r>
          </a:p>
          <a:p>
            <a:pPr marL="0" indent="0">
              <a:lnSpc>
                <a:spcPct val="80000"/>
              </a:lnSpc>
              <a:buFontTx/>
              <a:buNone/>
            </a:pPr>
            <a:endParaRPr lang="en-US" sz="1600" dirty="0" smtClean="0"/>
          </a:p>
          <a:p>
            <a:pPr marL="0" indent="0">
              <a:lnSpc>
                <a:spcPct val="80000"/>
              </a:lnSpc>
              <a:buNone/>
            </a:pPr>
            <a:r>
              <a:rPr lang="en-US" sz="1600" b="1" dirty="0" smtClean="0"/>
              <a:t>Isabel Sepulveda, </a:t>
            </a:r>
            <a:r>
              <a:rPr lang="en-US" sz="1600" dirty="0" smtClean="0"/>
              <a:t>Project Analyst Contractor</a:t>
            </a:r>
          </a:p>
          <a:p>
            <a:pPr marL="0" indent="0">
              <a:lnSpc>
                <a:spcPct val="80000"/>
              </a:lnSpc>
              <a:buNone/>
            </a:pPr>
            <a:r>
              <a:rPr lang="en-US" sz="1600" dirty="0" smtClean="0"/>
              <a:t>isepulveda@ustda.gov</a:t>
            </a:r>
            <a:endParaRPr lang="en-US" sz="1400" dirty="0"/>
          </a:p>
          <a:p>
            <a:pPr marL="0" indent="0">
              <a:lnSpc>
                <a:spcPct val="80000"/>
              </a:lnSpc>
              <a:buFontTx/>
              <a:buNone/>
            </a:pPr>
            <a:endParaRPr lang="en-US" sz="1200" b="1" dirty="0"/>
          </a:p>
          <a:p>
            <a:pPr marL="0" indent="0">
              <a:lnSpc>
                <a:spcPct val="80000"/>
              </a:lnSpc>
              <a:buNone/>
            </a:pPr>
            <a:r>
              <a:rPr lang="en-US" sz="1600" b="1" dirty="0" smtClean="0"/>
              <a:t>Eric Toler</a:t>
            </a:r>
            <a:r>
              <a:rPr lang="en-US" sz="1600" dirty="0" smtClean="0"/>
              <a:t>, Project Analyst Contractor</a:t>
            </a:r>
          </a:p>
          <a:p>
            <a:pPr marL="0" indent="0">
              <a:lnSpc>
                <a:spcPct val="80000"/>
              </a:lnSpc>
              <a:buNone/>
            </a:pPr>
            <a:r>
              <a:rPr lang="en-US" sz="1600" dirty="0" smtClean="0"/>
              <a:t>etoler@ustda.gov</a:t>
            </a:r>
          </a:p>
          <a:p>
            <a:pPr marL="0" indent="0">
              <a:lnSpc>
                <a:spcPct val="80000"/>
              </a:lnSpc>
              <a:buFontTx/>
              <a:buNone/>
            </a:pPr>
            <a:endParaRPr lang="en-US" sz="1200" b="1" dirty="0"/>
          </a:p>
        </p:txBody>
      </p:sp>
      <p:pic>
        <p:nvPicPr>
          <p:cNvPr id="9" name="Picture 5" descr="New-bldg-photo"/>
          <p:cNvPicPr>
            <a:picLocks noChangeAspect="1" noChangeArrowheads="1"/>
          </p:cNvPicPr>
          <p:nvPr/>
        </p:nvPicPr>
        <p:blipFill>
          <a:blip r:embed="rId3" cstate="print"/>
          <a:srcRect/>
          <a:stretch>
            <a:fillRect/>
          </a:stretch>
        </p:blipFill>
        <p:spPr bwMode="auto">
          <a:xfrm>
            <a:off x="6324600" y="1600200"/>
            <a:ext cx="1603375"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10"/>
          <p:cNvSpPr>
            <a:spLocks noGrp="1"/>
          </p:cNvSpPr>
          <p:nvPr>
            <p:ph sz="half" idx="1"/>
          </p:nvPr>
        </p:nvSpPr>
        <p:spPr>
          <a:xfrm>
            <a:off x="685800" y="2362200"/>
            <a:ext cx="6781800" cy="3962400"/>
          </a:xfrm>
        </p:spPr>
        <p:txBody>
          <a:bodyPr/>
          <a:lstStyle/>
          <a:p>
            <a:pPr>
              <a:buFont typeface="Arial" charset="0"/>
              <a:buNone/>
            </a:pPr>
            <a:endParaRPr lang="en-US" sz="2400" b="1" smtClean="0"/>
          </a:p>
          <a:p>
            <a:pPr>
              <a:buFont typeface="Arial" charset="0"/>
              <a:buNone/>
            </a:pPr>
            <a:endParaRPr lang="en-US" sz="2400" b="1" smtClean="0"/>
          </a:p>
          <a:p>
            <a:pPr>
              <a:buFont typeface="Arial" charset="0"/>
              <a:buNone/>
            </a:pPr>
            <a:endParaRPr lang="en-US" sz="2400" b="1" smtClean="0"/>
          </a:p>
          <a:p>
            <a:pPr>
              <a:buFont typeface="Arial" charset="0"/>
              <a:buNone/>
            </a:pPr>
            <a:r>
              <a:rPr lang="en-US" sz="2400" b="1" smtClean="0"/>
              <a:t>Contact Information:</a:t>
            </a:r>
          </a:p>
          <a:p>
            <a:pPr>
              <a:buFont typeface="Arial" charset="0"/>
              <a:buNone/>
            </a:pPr>
            <a:r>
              <a:rPr lang="en-US" sz="2400" smtClean="0"/>
              <a:t>Julia Walker</a:t>
            </a:r>
          </a:p>
          <a:p>
            <a:pPr>
              <a:buFont typeface="Arial" charset="0"/>
              <a:buNone/>
            </a:pPr>
            <a:r>
              <a:rPr lang="en-US" sz="2400" smtClean="0"/>
              <a:t>Program Manager – International Programs</a:t>
            </a:r>
          </a:p>
          <a:p>
            <a:pPr>
              <a:buFont typeface="Arial" charset="0"/>
              <a:buNone/>
            </a:pPr>
            <a:r>
              <a:rPr lang="en-US" sz="2400" smtClean="0"/>
              <a:t>American Public Transportation Association</a:t>
            </a:r>
          </a:p>
          <a:p>
            <a:pPr>
              <a:buFont typeface="Arial" charset="0"/>
              <a:buNone/>
            </a:pPr>
            <a:r>
              <a:rPr lang="en-US" sz="2400" smtClean="0"/>
              <a:t>Tel:  +1 202-496-4833</a:t>
            </a:r>
          </a:p>
          <a:p>
            <a:pPr>
              <a:buFont typeface="Arial" charset="0"/>
              <a:buNone/>
            </a:pPr>
            <a:r>
              <a:rPr lang="en-US" sz="2400" smtClean="0"/>
              <a:t>E-mail: jwalker@apta.com</a:t>
            </a:r>
          </a:p>
          <a:p>
            <a:pPr>
              <a:buFont typeface="Arial" charset="0"/>
              <a:buNone/>
            </a:pPr>
            <a:endParaRPr lang="en-US" sz="2400" smtClean="0"/>
          </a:p>
        </p:txBody>
      </p:sp>
      <p:sp>
        <p:nvSpPr>
          <p:cNvPr id="111619" name="Content Placeholder 11"/>
          <p:cNvSpPr>
            <a:spLocks noGrp="1"/>
          </p:cNvSpPr>
          <p:nvPr>
            <p:ph sz="half" idx="2"/>
          </p:nvPr>
        </p:nvSpPr>
        <p:spPr>
          <a:xfrm>
            <a:off x="5257800" y="2332038"/>
            <a:ext cx="4038600" cy="4525962"/>
          </a:xfrm>
        </p:spPr>
        <p:txBody>
          <a:bodyPr/>
          <a:lstStyle/>
          <a:p>
            <a:endParaRPr lang="en-US" smtClean="0"/>
          </a:p>
          <a:p>
            <a:pPr>
              <a:buFont typeface="Arial" charset="0"/>
              <a:buNone/>
            </a:pPr>
            <a:endParaRPr lang="en-US" sz="2400" b="1" smtClean="0"/>
          </a:p>
          <a:p>
            <a:pPr>
              <a:buFont typeface="Arial" charset="0"/>
              <a:buNone/>
            </a:pPr>
            <a:endParaRPr lang="en-US" sz="2400" b="1" smtClean="0"/>
          </a:p>
          <a:p>
            <a:pPr>
              <a:buFont typeface="Arial" charset="0"/>
              <a:buNone/>
            </a:pPr>
            <a:endParaRPr lang="en-US" smtClean="0"/>
          </a:p>
        </p:txBody>
      </p:sp>
      <p:sp>
        <p:nvSpPr>
          <p:cNvPr id="111620" name="TextBox 12"/>
          <p:cNvSpPr txBox="1">
            <a:spLocks noChangeArrowheads="1"/>
          </p:cNvSpPr>
          <p:nvPr/>
        </p:nvSpPr>
        <p:spPr bwMode="auto">
          <a:xfrm>
            <a:off x="533400" y="1524000"/>
            <a:ext cx="7848600" cy="1754188"/>
          </a:xfrm>
          <a:prstGeom prst="rect">
            <a:avLst/>
          </a:prstGeom>
          <a:noFill/>
          <a:ln w="9525">
            <a:noFill/>
            <a:miter lim="800000"/>
            <a:headEnd/>
            <a:tailEnd/>
          </a:ln>
        </p:spPr>
        <p:txBody>
          <a:bodyPr>
            <a:spAutoFit/>
          </a:bodyPr>
          <a:lstStyle/>
          <a:p>
            <a:pPr algn="ctr"/>
            <a:r>
              <a:rPr lang="en-US" sz="3600">
                <a:solidFill>
                  <a:srgbClr val="FFFFFF"/>
                </a:solidFill>
              </a:rPr>
              <a:t>Thank You! </a:t>
            </a:r>
          </a:p>
          <a:p>
            <a:pPr algn="ctr"/>
            <a:r>
              <a:rPr lang="en-US" sz="3600">
                <a:solidFill>
                  <a:srgbClr val="FFFFFF"/>
                </a:solidFill>
              </a:rPr>
              <a:t>We hope you had a great trip to Colombia!</a:t>
            </a:r>
          </a:p>
        </p:txBody>
      </p:sp>
      <p:pic>
        <p:nvPicPr>
          <p:cNvPr id="111621" name="Picture 2"/>
          <p:cNvPicPr>
            <a:picLocks noChangeAspect="1" noChangeArrowheads="1"/>
          </p:cNvPicPr>
          <p:nvPr/>
        </p:nvPicPr>
        <p:blipFill>
          <a:blip r:embed="rId2" cstate="print"/>
          <a:srcRect/>
          <a:stretch>
            <a:fillRect/>
          </a:stretch>
        </p:blipFill>
        <p:spPr bwMode="auto">
          <a:xfrm>
            <a:off x="228600" y="152400"/>
            <a:ext cx="86010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6400800" cy="1524000"/>
          </a:xfrm>
        </p:spPr>
        <p:txBody>
          <a:bodyPr/>
          <a:lstStyle/>
          <a:p>
            <a:pPr eaLnBrk="1" hangingPunct="1"/>
            <a:r>
              <a:rPr kumimoji="1" lang="en-US" smtClean="0">
                <a:solidFill>
                  <a:srgbClr val="000066"/>
                </a:solidFill>
                <a:effectLst>
                  <a:outerShdw blurRad="38100" dist="38100" dir="2700000" algn="tl">
                    <a:srgbClr val="C0C0C0"/>
                  </a:outerShdw>
                </a:effectLst>
                <a:latin typeface="Trebuchet MS" pitchFamily="34" charset="0"/>
              </a:rPr>
              <a:t>Colombia at a Glance:</a:t>
            </a:r>
            <a:r>
              <a:rPr kumimoji="1" lang="en-US" smtClean="0">
                <a:solidFill>
                  <a:srgbClr val="000066"/>
                </a:solidFill>
                <a:latin typeface="Trebuchet MS" pitchFamily="34" charset="0"/>
              </a:rPr>
              <a:t/>
            </a:r>
            <a:br>
              <a:rPr kumimoji="1" lang="en-US" smtClean="0">
                <a:solidFill>
                  <a:srgbClr val="000066"/>
                </a:solidFill>
                <a:latin typeface="Trebuchet MS" pitchFamily="34" charset="0"/>
              </a:rPr>
            </a:br>
            <a:r>
              <a:rPr kumimoji="1" lang="en-US" smtClean="0">
                <a:solidFill>
                  <a:srgbClr val="000066"/>
                </a:solidFill>
                <a:latin typeface="Trebuchet MS" pitchFamily="34" charset="0"/>
              </a:rPr>
              <a:t>Demographics</a:t>
            </a:r>
            <a:endParaRPr lang="en-US" smtClean="0"/>
          </a:p>
        </p:txBody>
      </p:sp>
      <p:sp>
        <p:nvSpPr>
          <p:cNvPr id="6147" name="Subtitle 2"/>
          <p:cNvSpPr>
            <a:spLocks noGrp="1"/>
          </p:cNvSpPr>
          <p:nvPr>
            <p:ph type="subTitle" idx="1"/>
          </p:nvPr>
        </p:nvSpPr>
        <p:spPr>
          <a:xfrm>
            <a:off x="609600" y="1981200"/>
            <a:ext cx="8001000" cy="4114800"/>
          </a:xfrm>
        </p:spPr>
        <p:txBody>
          <a:bodyPr/>
          <a:lstStyle/>
          <a:p>
            <a:pPr lvl="1" eaLnBrk="1" hangingPunct="1">
              <a:buFont typeface="Arial" charset="0"/>
              <a:buChar char="•"/>
            </a:pPr>
            <a:r>
              <a:rPr lang="en-US" smtClean="0">
                <a:solidFill>
                  <a:srgbClr val="898989"/>
                </a:solidFill>
                <a:latin typeface="Trebuchet MS" pitchFamily="34" charset="0"/>
              </a:rPr>
              <a:t>Middle class is a growth indicator for buying power and opportunity for innovation. Percentage of people in 20-40 age group:</a:t>
            </a:r>
          </a:p>
          <a:p>
            <a:pPr algn="l" eaLnBrk="1" hangingPunct="1"/>
            <a:r>
              <a:rPr lang="en-US" sz="2800" smtClean="0">
                <a:solidFill>
                  <a:srgbClr val="898989"/>
                </a:solidFill>
                <a:latin typeface="Trebuchet MS" pitchFamily="34" charset="0"/>
              </a:rPr>
              <a:t>	20-29                17%</a:t>
            </a:r>
          </a:p>
          <a:p>
            <a:pPr algn="l" eaLnBrk="1" hangingPunct="1"/>
            <a:r>
              <a:rPr lang="en-US" sz="2800" smtClean="0">
                <a:solidFill>
                  <a:srgbClr val="898989"/>
                </a:solidFill>
                <a:latin typeface="Trebuchet MS" pitchFamily="34" charset="0"/>
              </a:rPr>
              <a:t>	20-34                24%</a:t>
            </a:r>
          </a:p>
          <a:p>
            <a:pPr algn="l" eaLnBrk="1" hangingPunct="1"/>
            <a:r>
              <a:rPr lang="en-US" sz="2800" smtClean="0">
                <a:solidFill>
                  <a:srgbClr val="898989"/>
                </a:solidFill>
                <a:latin typeface="Trebuchet MS" pitchFamily="34" charset="0"/>
              </a:rPr>
              <a:t>	20-39                31%</a:t>
            </a:r>
          </a:p>
          <a:p>
            <a:pPr lvl="1" eaLnBrk="1" hangingPunct="1">
              <a:buFont typeface="Arial" charset="0"/>
              <a:buChar char="•"/>
            </a:pPr>
            <a:endParaRPr lang="en-US" sz="1400" smtClean="0">
              <a:solidFill>
                <a:srgbClr val="898989"/>
              </a:solidFill>
              <a:latin typeface="Trebuchet MS" pitchFamily="34" charset="0"/>
            </a:endParaRPr>
          </a:p>
          <a:p>
            <a:pPr lvl="1" eaLnBrk="1" hangingPunct="1">
              <a:buFont typeface="Arial" charset="0"/>
              <a:buChar char="•"/>
            </a:pPr>
            <a:r>
              <a:rPr lang="en-US" smtClean="0">
                <a:solidFill>
                  <a:srgbClr val="898989"/>
                </a:solidFill>
                <a:latin typeface="Trebuchet MS" pitchFamily="34" charset="0"/>
              </a:rPr>
              <a:t>The middle class represents 35.3% of the total Colombian population </a:t>
            </a:r>
          </a:p>
          <a:p>
            <a:pPr eaLnBrk="1" hangingPunct="1"/>
            <a:endParaRPr lang="en-US" smtClean="0">
              <a:solidFill>
                <a:srgbClr val="898989"/>
              </a:solidFill>
            </a:endParaRPr>
          </a:p>
        </p:txBody>
      </p:sp>
      <p:sp>
        <p:nvSpPr>
          <p:cNvPr id="4" name="Footer Placeholder 3"/>
          <p:cNvSpPr>
            <a:spLocks noGrp="1"/>
          </p:cNvSpPr>
          <p:nvPr>
            <p:ph type="ftr" sz="quarter" idx="11"/>
          </p:nvPr>
        </p:nvSpPr>
        <p:spPr/>
        <p:txBody>
          <a:bodyPr rtlCol="0"/>
          <a:lstStyle/>
          <a:p>
            <a:pPr fontAlgn="auto">
              <a:spcBef>
                <a:spcPts val="0"/>
              </a:spcBef>
              <a:spcAft>
                <a:spcPts val="0"/>
              </a:spcAft>
              <a:defRPr/>
            </a:pPr>
            <a:r>
              <a:rPr lang="en-US">
                <a:solidFill>
                  <a:prstClr val="black">
                    <a:tint val="75000"/>
                  </a:prstClr>
                </a:solidFill>
                <a:latin typeface="Calibri"/>
              </a:rPr>
              <a:t>U.S. Department of Commerce  International Trade Administration</a:t>
            </a:r>
          </a:p>
        </p:txBody>
      </p:sp>
      <p:pic>
        <p:nvPicPr>
          <p:cNvPr id="4101" name="Picture 5"/>
          <p:cNvPicPr>
            <a:picLocks noChangeAspect="1" noChangeArrowheads="1"/>
          </p:cNvPicPr>
          <p:nvPr/>
        </p:nvPicPr>
        <p:blipFill>
          <a:blip r:embed="rId3" cstate="print"/>
          <a:srcRect/>
          <a:stretch>
            <a:fillRect/>
          </a:stretch>
        </p:blipFill>
        <p:spPr bwMode="auto">
          <a:xfrm>
            <a:off x="225425" y="123825"/>
            <a:ext cx="1146175" cy="1171575"/>
          </a:xfrm>
          <a:prstGeom prst="rect">
            <a:avLst/>
          </a:prstGeom>
          <a:noFill/>
          <a:ln w="9525">
            <a:noFill/>
            <a:miter lim="800000"/>
            <a:headEnd/>
            <a:tailEnd/>
          </a:ln>
        </p:spPr>
      </p:pic>
      <p:pic>
        <p:nvPicPr>
          <p:cNvPr id="4102" name="Picture 7" descr="https://lh4.googleusercontent.com/-fUyU9lbbjok/TXvEBJKwEbI/AAAAAAAAGeo/XH8K2WxquVU/colombia.jpg"/>
          <p:cNvPicPr>
            <a:picLocks noChangeAspect="1" noChangeArrowheads="1"/>
          </p:cNvPicPr>
          <p:nvPr/>
        </p:nvPicPr>
        <p:blipFill>
          <a:blip r:embed="rId4" cstate="print"/>
          <a:srcRect/>
          <a:stretch>
            <a:fillRect/>
          </a:stretch>
        </p:blipFill>
        <p:spPr bwMode="auto">
          <a:xfrm>
            <a:off x="5638800" y="3352800"/>
            <a:ext cx="2667000" cy="18192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2288" y="5105400"/>
            <a:ext cx="5486400" cy="762000"/>
          </a:xfrm>
        </p:spPr>
        <p:txBody>
          <a:bodyPr/>
          <a:lstStyle/>
          <a:p>
            <a:pPr eaLnBrk="1" hangingPunct="1"/>
            <a:r>
              <a:rPr lang="en-US" smtClean="0"/>
              <a:t>Presidents Obama and Santos announcing the US-Colombia FTA- April 2012</a:t>
            </a:r>
          </a:p>
        </p:txBody>
      </p:sp>
      <p:pic>
        <p:nvPicPr>
          <p:cNvPr id="5123" name="Picture Placeholder 4" descr="Presidents 2.jpg"/>
          <p:cNvPicPr>
            <a:picLocks noGrp="1" noChangeAspect="1"/>
          </p:cNvPicPr>
          <p:nvPr>
            <p:ph type="pic" idx="1"/>
          </p:nvPr>
        </p:nvPicPr>
        <p:blipFill>
          <a:blip r:embed="rId2" cstate="print"/>
          <a:srcRect l="5373" r="5373"/>
          <a:stretch>
            <a:fillRect/>
          </a:stretch>
        </p:blipFill>
        <p:spPr>
          <a:xfrm>
            <a:off x="533400" y="304800"/>
            <a:ext cx="8001000" cy="4800600"/>
          </a:xfrm>
        </p:spPr>
      </p:pic>
      <p:sp>
        <p:nvSpPr>
          <p:cNvPr id="5124" name="Text Placeholder 3"/>
          <p:cNvSpPr>
            <a:spLocks noGrp="1"/>
          </p:cNvSpPr>
          <p:nvPr>
            <p:ph type="body" sz="half" idx="2"/>
          </p:nvPr>
        </p:nvSpPr>
        <p:spPr>
          <a:xfrm>
            <a:off x="1792288" y="6096000"/>
            <a:ext cx="5486400" cy="76200"/>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p:txBody>
          <a:bodyPr rtlCol="0"/>
          <a:lstStyle/>
          <a:p>
            <a:pPr fontAlgn="auto">
              <a:spcBef>
                <a:spcPts val="0"/>
              </a:spcBef>
              <a:spcAft>
                <a:spcPts val="0"/>
              </a:spcAft>
              <a:defRPr/>
            </a:pPr>
            <a:r>
              <a:rPr lang="en-US">
                <a:solidFill>
                  <a:prstClr val="black">
                    <a:tint val="75000"/>
                  </a:prstClr>
                </a:solidFill>
                <a:latin typeface="Calibri"/>
              </a:rPr>
              <a:t>U.S. Department of Commerce  International Trade Administration</a:t>
            </a:r>
          </a:p>
        </p:txBody>
      </p:sp>
      <p:sp>
        <p:nvSpPr>
          <p:cNvPr id="6147" name="Rectangle 1026"/>
          <p:cNvSpPr>
            <a:spLocks noGrp="1" noChangeArrowheads="1"/>
          </p:cNvSpPr>
          <p:nvPr>
            <p:ph type="title"/>
          </p:nvPr>
        </p:nvSpPr>
        <p:spPr>
          <a:xfrm>
            <a:off x="1295400" y="76200"/>
            <a:ext cx="7772400" cy="1143000"/>
          </a:xfrm>
        </p:spPr>
        <p:txBody>
          <a:bodyPr/>
          <a:lstStyle/>
          <a:p>
            <a:pPr eaLnBrk="1" hangingPunct="1"/>
            <a:r>
              <a:rPr lang="en-US" sz="4000" b="1" smtClean="0">
                <a:latin typeface="Trebuchet MS" pitchFamily="34" charset="0"/>
              </a:rPr>
              <a:t>Market Trends: </a:t>
            </a:r>
            <a:r>
              <a:rPr lang="en-US" sz="3200" b="1" smtClean="0">
                <a:latin typeface="Trebuchet MS" pitchFamily="34" charset="0"/>
              </a:rPr>
              <a:t/>
            </a:r>
            <a:br>
              <a:rPr lang="en-US" sz="3200" b="1" smtClean="0">
                <a:latin typeface="Trebuchet MS" pitchFamily="34" charset="0"/>
              </a:rPr>
            </a:br>
            <a:r>
              <a:rPr lang="en-US" sz="3200" b="1" smtClean="0">
                <a:latin typeface="Trebuchet MS" pitchFamily="34" charset="0"/>
              </a:rPr>
              <a:t> Colombia’s FTA Negotiations </a:t>
            </a:r>
          </a:p>
        </p:txBody>
      </p:sp>
      <p:sp>
        <p:nvSpPr>
          <p:cNvPr id="18436" name="Rectangle 1027"/>
          <p:cNvSpPr>
            <a:spLocks noGrp="1" noChangeArrowheads="1"/>
          </p:cNvSpPr>
          <p:nvPr>
            <p:ph type="body" idx="1"/>
          </p:nvPr>
        </p:nvSpPr>
        <p:spPr>
          <a:xfrm>
            <a:off x="838200" y="762000"/>
            <a:ext cx="8001000" cy="5715000"/>
          </a:xfrm>
        </p:spPr>
        <p:txBody>
          <a:bodyPr/>
          <a:lstStyle/>
          <a:p>
            <a:pPr eaLnBrk="1" hangingPunct="1">
              <a:lnSpc>
                <a:spcPct val="90000"/>
              </a:lnSpc>
              <a:buFontTx/>
              <a:buNone/>
            </a:pPr>
            <a:endParaRPr lang="en-US" sz="2400" smtClean="0">
              <a:latin typeface="Trebuchet MS" pitchFamily="34" charset="0"/>
            </a:endParaRPr>
          </a:p>
          <a:p>
            <a:pPr eaLnBrk="1" hangingPunct="1">
              <a:lnSpc>
                <a:spcPct val="90000"/>
              </a:lnSpc>
              <a:buFontTx/>
              <a:buNone/>
            </a:pPr>
            <a:r>
              <a:rPr lang="en-US" sz="2300" b="1" smtClean="0">
                <a:latin typeface="Trebuchet MS" pitchFamily="34" charset="0"/>
              </a:rPr>
              <a:t>Agreements implemented:</a:t>
            </a:r>
          </a:p>
          <a:p>
            <a:pPr eaLnBrk="1" hangingPunct="1">
              <a:lnSpc>
                <a:spcPct val="90000"/>
              </a:lnSpc>
            </a:pPr>
            <a:r>
              <a:rPr lang="en-US" sz="2300" b="1" smtClean="0">
                <a:latin typeface="Trebuchet MS" pitchFamily="34" charset="0"/>
              </a:rPr>
              <a:t>Andean Community (CAN) (Ecuador, Peru, Bolivia)</a:t>
            </a:r>
          </a:p>
          <a:p>
            <a:pPr eaLnBrk="1" hangingPunct="1">
              <a:lnSpc>
                <a:spcPct val="90000"/>
              </a:lnSpc>
            </a:pPr>
            <a:r>
              <a:rPr lang="en-US" sz="2300" b="1" smtClean="0">
                <a:latin typeface="Trebuchet MS" pitchFamily="34" charset="0"/>
              </a:rPr>
              <a:t>Mercosur (Argentina, Brazil, Paraguay, Uruguay)</a:t>
            </a:r>
          </a:p>
          <a:p>
            <a:pPr eaLnBrk="1" hangingPunct="1">
              <a:lnSpc>
                <a:spcPct val="90000"/>
              </a:lnSpc>
            </a:pPr>
            <a:r>
              <a:rPr lang="en-US" sz="2300" b="1" smtClean="0">
                <a:latin typeface="Trebuchet MS" pitchFamily="34" charset="0"/>
              </a:rPr>
              <a:t>Mexico		</a:t>
            </a:r>
          </a:p>
          <a:p>
            <a:pPr eaLnBrk="1" hangingPunct="1">
              <a:lnSpc>
                <a:spcPct val="90000"/>
              </a:lnSpc>
            </a:pPr>
            <a:r>
              <a:rPr lang="en-US" sz="2300" b="1" smtClean="0">
                <a:latin typeface="Trebuchet MS" pitchFamily="34" charset="0"/>
              </a:rPr>
              <a:t>Chile </a:t>
            </a:r>
          </a:p>
          <a:p>
            <a:pPr eaLnBrk="1" hangingPunct="1">
              <a:lnSpc>
                <a:spcPct val="90000"/>
              </a:lnSpc>
            </a:pPr>
            <a:r>
              <a:rPr lang="en-US" sz="2300" b="1" smtClean="0">
                <a:latin typeface="Trebuchet MS" pitchFamily="34" charset="0"/>
              </a:rPr>
              <a:t>Canada</a:t>
            </a:r>
          </a:p>
          <a:p>
            <a:pPr eaLnBrk="1" hangingPunct="1">
              <a:lnSpc>
                <a:spcPct val="90000"/>
              </a:lnSpc>
            </a:pPr>
            <a:r>
              <a:rPr lang="en-US" sz="2300" smtClean="0">
                <a:solidFill>
                  <a:srgbClr val="FF0000"/>
                </a:solidFill>
                <a:latin typeface="Trebuchet MS" pitchFamily="34" charset="0"/>
              </a:rPr>
              <a:t>USA</a:t>
            </a:r>
            <a:endParaRPr lang="en-US" sz="2300" b="1" smtClean="0">
              <a:latin typeface="Trebuchet MS" pitchFamily="34" charset="0"/>
            </a:endParaRPr>
          </a:p>
          <a:p>
            <a:pPr eaLnBrk="1" hangingPunct="1">
              <a:lnSpc>
                <a:spcPct val="90000"/>
              </a:lnSpc>
              <a:buFontTx/>
              <a:buNone/>
            </a:pPr>
            <a:r>
              <a:rPr lang="en-US" sz="2300" b="1" smtClean="0">
                <a:latin typeface="Trebuchet MS" pitchFamily="34" charset="0"/>
              </a:rPr>
              <a:t>Ratified:</a:t>
            </a:r>
          </a:p>
          <a:p>
            <a:pPr eaLnBrk="1" hangingPunct="1">
              <a:lnSpc>
                <a:spcPct val="90000"/>
              </a:lnSpc>
            </a:pPr>
            <a:r>
              <a:rPr lang="en-US" sz="2300" b="1" smtClean="0">
                <a:latin typeface="Trebuchet MS" pitchFamily="34" charset="0"/>
              </a:rPr>
              <a:t>Central America Triangle   (Honduras, El Salvador </a:t>
            </a:r>
          </a:p>
          <a:p>
            <a:pPr eaLnBrk="1" hangingPunct="1">
              <a:lnSpc>
                <a:spcPct val="90000"/>
              </a:lnSpc>
              <a:buFontTx/>
              <a:buNone/>
            </a:pPr>
            <a:r>
              <a:rPr lang="en-US" sz="2300" b="1" smtClean="0">
                <a:latin typeface="Trebuchet MS" pitchFamily="34" charset="0"/>
              </a:rPr>
              <a:t>	and Guatemala) </a:t>
            </a:r>
            <a:endParaRPr lang="en-US" sz="2300" smtClean="0">
              <a:latin typeface="Trebuchet MS" pitchFamily="34" charset="0"/>
            </a:endParaRPr>
          </a:p>
          <a:p>
            <a:pPr eaLnBrk="1" hangingPunct="1">
              <a:lnSpc>
                <a:spcPct val="90000"/>
              </a:lnSpc>
            </a:pPr>
            <a:r>
              <a:rPr lang="en-US" sz="2300" b="1" smtClean="0">
                <a:latin typeface="Trebuchet MS" pitchFamily="34" charset="0"/>
              </a:rPr>
              <a:t>European Free Trade Association EFTA (Switzerland, Norway, Iceland and Liechtenstein) </a:t>
            </a:r>
          </a:p>
          <a:p>
            <a:pPr eaLnBrk="1" hangingPunct="1">
              <a:lnSpc>
                <a:spcPct val="90000"/>
              </a:lnSpc>
              <a:buFontTx/>
              <a:buNone/>
            </a:pPr>
            <a:r>
              <a:rPr lang="en-US" sz="2300" b="1" smtClean="0">
                <a:latin typeface="Trebuchet MS" pitchFamily="34" charset="0"/>
              </a:rPr>
              <a:t>Pending implementation:</a:t>
            </a:r>
            <a:endParaRPr lang="en-US" sz="2300" smtClean="0">
              <a:latin typeface="Trebuchet MS" pitchFamily="34" charset="0"/>
            </a:endParaRPr>
          </a:p>
          <a:p>
            <a:pPr eaLnBrk="1" hangingPunct="1">
              <a:lnSpc>
                <a:spcPct val="90000"/>
              </a:lnSpc>
            </a:pPr>
            <a:r>
              <a:rPr lang="en-US" sz="2300" b="1" smtClean="0">
                <a:solidFill>
                  <a:srgbClr val="8064A2"/>
                </a:solidFill>
                <a:latin typeface="Trebuchet MS" pitchFamily="34" charset="0"/>
              </a:rPr>
              <a:t>European Union</a:t>
            </a:r>
          </a:p>
          <a:p>
            <a:pPr eaLnBrk="1" hangingPunct="1">
              <a:lnSpc>
                <a:spcPct val="90000"/>
              </a:lnSpc>
            </a:pPr>
            <a:endParaRPr lang="en-US" sz="2300" b="1" smtClean="0">
              <a:solidFill>
                <a:srgbClr val="FF0000"/>
              </a:solidFill>
              <a:latin typeface="Trebuchet MS" pitchFamily="34" charset="0"/>
            </a:endParaRPr>
          </a:p>
          <a:p>
            <a:pPr eaLnBrk="1" hangingPunct="1">
              <a:lnSpc>
                <a:spcPct val="90000"/>
              </a:lnSpc>
            </a:pPr>
            <a:endParaRPr lang="en-US" sz="2300" smtClean="0">
              <a:solidFill>
                <a:srgbClr val="8064A2"/>
              </a:solidFill>
              <a:latin typeface="Trebuchet MS" pitchFamily="34" charset="0"/>
            </a:endParaRPr>
          </a:p>
          <a:p>
            <a:pPr eaLnBrk="1" hangingPunct="1">
              <a:lnSpc>
                <a:spcPct val="90000"/>
              </a:lnSpc>
              <a:buFontTx/>
              <a:buNone/>
            </a:pPr>
            <a:endParaRPr lang="en-US" sz="2300" smtClean="0">
              <a:latin typeface="Trebuchet MS" pitchFamily="34" charset="0"/>
            </a:endParaRPr>
          </a:p>
        </p:txBody>
      </p:sp>
      <p:pic>
        <p:nvPicPr>
          <p:cNvPr id="6149" name="Picture 1029"/>
          <p:cNvPicPr>
            <a:picLocks noChangeAspect="1" noChangeArrowheads="1"/>
          </p:cNvPicPr>
          <p:nvPr/>
        </p:nvPicPr>
        <p:blipFill>
          <a:blip r:embed="rId3" cstate="print"/>
          <a:srcRect/>
          <a:stretch>
            <a:fillRect/>
          </a:stretch>
        </p:blipFill>
        <p:spPr bwMode="auto">
          <a:xfrm>
            <a:off x="149225" y="76200"/>
            <a:ext cx="1146175" cy="1219200"/>
          </a:xfrm>
          <a:prstGeom prst="rect">
            <a:avLst/>
          </a:prstGeom>
          <a:noFill/>
          <a:ln w="9525">
            <a:noFill/>
            <a:miter lim="800000"/>
            <a:headEnd/>
            <a:tailEnd/>
          </a:ln>
        </p:spPr>
      </p:pic>
      <p:pic>
        <p:nvPicPr>
          <p:cNvPr id="6150" name="Picture 7" descr="http://blogs.terrapinn.com/investment/files/2011/04/Freetrade.jpg"/>
          <p:cNvPicPr>
            <a:picLocks noChangeAspect="1" noChangeArrowheads="1"/>
          </p:cNvPicPr>
          <p:nvPr/>
        </p:nvPicPr>
        <p:blipFill>
          <a:blip r:embed="rId4" cstate="print"/>
          <a:srcRect/>
          <a:stretch>
            <a:fillRect/>
          </a:stretch>
        </p:blipFill>
        <p:spPr bwMode="auto">
          <a:xfrm>
            <a:off x="5562600" y="2438400"/>
            <a:ext cx="1981200" cy="125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447800"/>
          </a:xfrm>
        </p:spPr>
        <p:txBody>
          <a:bodyPr/>
          <a:lstStyle/>
          <a:p>
            <a:pPr eaLnBrk="1" hangingPunct="1">
              <a:spcBef>
                <a:spcPct val="20000"/>
              </a:spcBef>
            </a:pPr>
            <a:r>
              <a:rPr kumimoji="1" lang="en-US" smtClean="0">
                <a:latin typeface="Trebuchet MS" pitchFamily="34" charset="0"/>
              </a:rPr>
              <a:t/>
            </a:r>
            <a:br>
              <a:rPr kumimoji="1" lang="en-US" smtClean="0">
                <a:latin typeface="Trebuchet MS" pitchFamily="34" charset="0"/>
              </a:rPr>
            </a:br>
            <a:r>
              <a:rPr kumimoji="1" lang="en-US" smtClean="0">
                <a:latin typeface="Trebuchet MS" pitchFamily="34" charset="0"/>
              </a:rPr>
              <a:t> </a:t>
            </a:r>
            <a:r>
              <a:rPr kumimoji="1" lang="en-US" sz="4000" smtClean="0">
                <a:latin typeface="Trebuchet MS" pitchFamily="34" charset="0"/>
              </a:rPr>
              <a:t>Market Trends:</a:t>
            </a:r>
            <a:r>
              <a:rPr kumimoji="1" lang="en-US" sz="4000" smtClean="0">
                <a:effectLst>
                  <a:outerShdw blurRad="38100" dist="38100" dir="2700000" algn="tl">
                    <a:srgbClr val="C0C0C0"/>
                  </a:outerShdw>
                </a:effectLst>
                <a:latin typeface="Trebuchet MS" pitchFamily="34" charset="0"/>
              </a:rPr>
              <a:t/>
            </a:r>
            <a:br>
              <a:rPr kumimoji="1" lang="en-US" sz="4000" smtClean="0">
                <a:effectLst>
                  <a:outerShdw blurRad="38100" dist="38100" dir="2700000" algn="tl">
                    <a:srgbClr val="C0C0C0"/>
                  </a:outerShdw>
                </a:effectLst>
                <a:latin typeface="Trebuchet MS" pitchFamily="34" charset="0"/>
              </a:rPr>
            </a:br>
            <a:r>
              <a:rPr kumimoji="1" lang="en-US" sz="4000" smtClean="0">
                <a:effectLst>
                  <a:outerShdw blurRad="38100" dist="38100" dir="2700000" algn="tl">
                    <a:srgbClr val="C0C0C0"/>
                  </a:outerShdw>
                </a:effectLst>
                <a:latin typeface="Trebuchet MS" pitchFamily="34" charset="0"/>
              </a:rPr>
              <a:t>U.S.-Colombia FTA </a:t>
            </a:r>
            <a:r>
              <a:rPr kumimoji="1" lang="en-US" smtClean="0">
                <a:latin typeface="Trebuchet MS" pitchFamily="34" charset="0"/>
              </a:rPr>
              <a:t/>
            </a:r>
            <a:br>
              <a:rPr kumimoji="1" lang="en-US" smtClean="0">
                <a:latin typeface="Trebuchet MS" pitchFamily="34" charset="0"/>
              </a:rPr>
            </a:br>
            <a:endParaRPr lang="en-US" smtClean="0"/>
          </a:p>
        </p:txBody>
      </p:sp>
      <p:sp>
        <p:nvSpPr>
          <p:cNvPr id="3" name="Content Placeholder 2"/>
          <p:cNvSpPr>
            <a:spLocks noGrp="1"/>
          </p:cNvSpPr>
          <p:nvPr>
            <p:ph idx="1"/>
          </p:nvPr>
        </p:nvSpPr>
        <p:spPr>
          <a:xfrm>
            <a:off x="685800" y="1752600"/>
            <a:ext cx="7772400" cy="4343400"/>
          </a:xfrm>
        </p:spPr>
        <p:txBody>
          <a:bodyPr/>
          <a:lstStyle/>
          <a:p>
            <a:pPr marL="0" eaLnBrk="1" hangingPunct="1">
              <a:lnSpc>
                <a:spcPct val="115000"/>
              </a:lnSpc>
              <a:spcBef>
                <a:spcPct val="0"/>
              </a:spcBef>
              <a:spcAft>
                <a:spcPts val="1000"/>
              </a:spcAft>
            </a:pPr>
            <a:r>
              <a:rPr lang="en-US" sz="2400" smtClean="0">
                <a:latin typeface="Trebuchet MS" pitchFamily="34" charset="0"/>
              </a:rPr>
              <a:t>Will help NEI but is NOT a cure-all </a:t>
            </a:r>
          </a:p>
          <a:p>
            <a:pPr marL="0" eaLnBrk="1" hangingPunct="1">
              <a:spcBef>
                <a:spcPct val="0"/>
              </a:spcBef>
              <a:spcAft>
                <a:spcPts val="1000"/>
              </a:spcAft>
            </a:pPr>
            <a:r>
              <a:rPr lang="en-US" sz="2400" smtClean="0">
                <a:latin typeface="Trebuchet MS" pitchFamily="34" charset="0"/>
                <a:cs typeface="Times New Roman" pitchFamily="18" charset="0"/>
              </a:rPr>
              <a:t>It can: - Increase exports to Colombia by $1.1 billion</a:t>
            </a:r>
          </a:p>
          <a:p>
            <a:pPr marL="0" eaLnBrk="1" hangingPunct="1">
              <a:spcBef>
                <a:spcPct val="0"/>
              </a:spcBef>
              <a:spcAft>
                <a:spcPts val="1000"/>
              </a:spcAft>
              <a:buFontTx/>
              <a:buNone/>
            </a:pPr>
            <a:r>
              <a:rPr lang="en-US" sz="2400" smtClean="0">
                <a:latin typeface="Trebuchet MS" pitchFamily="34" charset="0"/>
                <a:cs typeface="Times New Roman" pitchFamily="18" charset="0"/>
              </a:rPr>
              <a:t>	       - Create/save jobs </a:t>
            </a:r>
          </a:p>
          <a:p>
            <a:pPr marL="400050" lvl="1" eaLnBrk="1" hangingPunct="1">
              <a:spcBef>
                <a:spcPct val="0"/>
              </a:spcBef>
              <a:spcAft>
                <a:spcPts val="1000"/>
              </a:spcAft>
              <a:buFontTx/>
              <a:buNone/>
            </a:pPr>
            <a:r>
              <a:rPr lang="en-US" sz="2400" smtClean="0">
                <a:latin typeface="Trebuchet MS" pitchFamily="34" charset="0"/>
                <a:cs typeface="Times New Roman" pitchFamily="18" charset="0"/>
              </a:rPr>
              <a:t>		       -  - Increase market access for goods and 		            Colombia’s $166 billion services market</a:t>
            </a:r>
          </a:p>
          <a:p>
            <a:pPr marL="400050" lvl="1" eaLnBrk="1" hangingPunct="1">
              <a:spcBef>
                <a:spcPct val="0"/>
              </a:spcBef>
              <a:spcAft>
                <a:spcPts val="1000"/>
              </a:spcAft>
              <a:buFontTx/>
              <a:buNone/>
            </a:pPr>
            <a:r>
              <a:rPr lang="en-US" sz="2400" smtClean="0">
                <a:latin typeface="Trebuchet MS" pitchFamily="34" charset="0"/>
                <a:cs typeface="Times New Roman" pitchFamily="18" charset="0"/>
              </a:rPr>
              <a:t>		       -  - Non-tariff barriers to trade will be 			   progressively eliminated as FTA enters     		   into force</a:t>
            </a:r>
          </a:p>
          <a:p>
            <a:pPr marL="400050" lvl="1" eaLnBrk="1" hangingPunct="1">
              <a:spcBef>
                <a:spcPct val="0"/>
              </a:spcBef>
              <a:spcAft>
                <a:spcPts val="1000"/>
              </a:spcAft>
              <a:buFontTx/>
              <a:buNone/>
            </a:pPr>
            <a:r>
              <a:rPr lang="en-US" sz="2400" smtClean="0">
                <a:latin typeface="Trebuchet MS" pitchFamily="34" charset="0"/>
                <a:cs typeface="Times New Roman" pitchFamily="18" charset="0"/>
              </a:rPr>
              <a:t>                - Improve business climate by r</a:t>
            </a:r>
            <a:r>
              <a:rPr lang="en-US" sz="2400" smtClean="0">
                <a:latin typeface="Trebuchet MS" pitchFamily="34" charset="0"/>
                <a:ea typeface="Calibri" pitchFamily="34" charset="0"/>
                <a:cs typeface="Times New Roman" pitchFamily="18" charset="0"/>
              </a:rPr>
              <a:t>educing 			corruption and informality</a:t>
            </a:r>
          </a:p>
          <a:p>
            <a:pPr marL="400050" lvl="1" eaLnBrk="1" hangingPunct="1">
              <a:lnSpc>
                <a:spcPct val="115000"/>
              </a:lnSpc>
              <a:spcBef>
                <a:spcPct val="0"/>
              </a:spcBef>
              <a:spcAft>
                <a:spcPts val="1000"/>
              </a:spcAft>
              <a:buFontTx/>
              <a:buNone/>
            </a:pPr>
            <a:endParaRPr lang="en-US" sz="2400" smtClean="0">
              <a:latin typeface="Trebuchet MS" pitchFamily="34" charset="0"/>
              <a:ea typeface="Calibri" pitchFamily="34" charset="0"/>
              <a:cs typeface="Times New Roman" pitchFamily="18" charset="0"/>
            </a:endParaRPr>
          </a:p>
          <a:p>
            <a:pPr marL="400050" lvl="1" eaLnBrk="1" hangingPunct="1">
              <a:buFontTx/>
              <a:buNone/>
            </a:pPr>
            <a:endParaRPr lang="en-US" smtClean="0"/>
          </a:p>
        </p:txBody>
      </p:sp>
      <p:sp>
        <p:nvSpPr>
          <p:cNvPr id="17412" name="Footer Placeholder 3"/>
          <p:cNvSpPr>
            <a:spLocks noGrp="1"/>
          </p:cNvSpPr>
          <p:nvPr>
            <p:ph type="ftr" sz="quarter" idx="11"/>
          </p:nvPr>
        </p:nvSpPr>
        <p:spPr/>
        <p:txBody>
          <a:bodyPr rtlCol="0"/>
          <a:lstStyle/>
          <a:p>
            <a:pPr fontAlgn="auto">
              <a:spcBef>
                <a:spcPts val="0"/>
              </a:spcBef>
              <a:spcAft>
                <a:spcPts val="0"/>
              </a:spcAft>
              <a:defRPr/>
            </a:pPr>
            <a:r>
              <a:rPr lang="en-US">
                <a:solidFill>
                  <a:prstClr val="black">
                    <a:tint val="75000"/>
                  </a:prstClr>
                </a:solidFill>
                <a:latin typeface="Calibri"/>
              </a:rPr>
              <a:t>U.S. Department of Commerce  International Trade Administration</a:t>
            </a:r>
          </a:p>
        </p:txBody>
      </p:sp>
      <p:grpSp>
        <p:nvGrpSpPr>
          <p:cNvPr id="4" name="Group 2"/>
          <p:cNvGrpSpPr>
            <a:grpSpLocks/>
          </p:cNvGrpSpPr>
          <p:nvPr/>
        </p:nvGrpSpPr>
        <p:grpSpPr bwMode="auto">
          <a:xfrm>
            <a:off x="76200" y="0"/>
            <a:ext cx="8229600" cy="1219200"/>
            <a:chOff x="0" y="0"/>
            <a:chExt cx="5184" cy="768"/>
          </a:xfrm>
        </p:grpSpPr>
        <p:sp>
          <p:nvSpPr>
            <p:cNvPr id="7175" name="Text Box 3"/>
            <p:cNvSpPr txBox="1">
              <a:spLocks noChangeArrowheads="1"/>
            </p:cNvSpPr>
            <p:nvPr/>
          </p:nvSpPr>
          <p:spPr bwMode="auto">
            <a:xfrm>
              <a:off x="528" y="0"/>
              <a:ext cx="4656" cy="640"/>
            </a:xfrm>
            <a:prstGeom prst="rect">
              <a:avLst/>
            </a:prstGeom>
            <a:noFill/>
            <a:ln w="9525">
              <a:noFill/>
              <a:miter lim="800000"/>
              <a:headEnd/>
              <a:tailEnd/>
            </a:ln>
          </p:spPr>
          <p:txBody>
            <a:bodyPr lIns="92075" tIns="46038" rIns="92075" bIns="46038">
              <a:spAutoFit/>
            </a:bodyPr>
            <a:lstStyle/>
            <a:p>
              <a:pPr algn="ctr" eaLnBrk="0" hangingPunct="0">
                <a:spcBef>
                  <a:spcPct val="20000"/>
                </a:spcBef>
                <a:buFontTx/>
                <a:buChar char="•"/>
              </a:pPr>
              <a:endParaRPr kumimoji="1" lang="en-US" sz="1200" smtClean="0">
                <a:solidFill>
                  <a:srgbClr val="1F497D"/>
                </a:solidFill>
                <a:latin typeface="Trebuchet MS" pitchFamily="34" charset="0"/>
              </a:endParaRPr>
            </a:p>
            <a:p>
              <a:pPr algn="ctr" eaLnBrk="0" hangingPunct="0">
                <a:spcBef>
                  <a:spcPct val="20000"/>
                </a:spcBef>
                <a:buFontTx/>
                <a:buChar char="•"/>
              </a:pPr>
              <a:endParaRPr kumimoji="1" lang="en-US" smtClean="0">
                <a:solidFill>
                  <a:srgbClr val="1F497D"/>
                </a:solidFill>
                <a:latin typeface="Trebuchet MS" pitchFamily="34" charset="0"/>
              </a:endParaRPr>
            </a:p>
          </p:txBody>
        </p:sp>
        <p:pic>
          <p:nvPicPr>
            <p:cNvPr id="7176" name="Picture 4"/>
            <p:cNvPicPr>
              <a:picLocks noChangeAspect="1" noChangeArrowheads="1"/>
            </p:cNvPicPr>
            <p:nvPr/>
          </p:nvPicPr>
          <p:blipFill>
            <a:blip r:embed="rId3" cstate="print"/>
            <a:srcRect/>
            <a:stretch>
              <a:fillRect/>
            </a:stretch>
          </p:blipFill>
          <p:spPr bwMode="auto">
            <a:xfrm>
              <a:off x="0" y="0"/>
              <a:ext cx="722" cy="768"/>
            </a:xfrm>
            <a:prstGeom prst="rect">
              <a:avLst/>
            </a:prstGeom>
            <a:noFill/>
            <a:ln w="9525">
              <a:noFill/>
              <a:miter lim="800000"/>
              <a:headEnd/>
              <a:tailEnd/>
            </a:ln>
          </p:spPr>
        </p:pic>
      </p:grpSp>
      <p:pic>
        <p:nvPicPr>
          <p:cNvPr id="7174" name="Picture 11" descr="http://brianallmerradionetwork.files.wordpress.com/2011/10/us-colombia-fta-image1.jpg"/>
          <p:cNvPicPr>
            <a:picLocks noChangeAspect="1" noChangeArrowheads="1"/>
          </p:cNvPicPr>
          <p:nvPr/>
        </p:nvPicPr>
        <p:blipFill>
          <a:blip r:embed="rId4" cstate="print"/>
          <a:srcRect/>
          <a:stretch>
            <a:fillRect/>
          </a:stretch>
        </p:blipFill>
        <p:spPr bwMode="auto">
          <a:xfrm>
            <a:off x="228600" y="3352800"/>
            <a:ext cx="227012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a:bodyPr>
          <a:lstStyle/>
          <a:p>
            <a:pPr eaLnBrk="1" hangingPunct="1"/>
            <a:r>
              <a:rPr kumimoji="1" lang="en-US" sz="4000" smtClean="0">
                <a:latin typeface="Trebuchet MS" pitchFamily="34" charset="0"/>
              </a:rPr>
              <a:t/>
            </a:r>
            <a:br>
              <a:rPr kumimoji="1" lang="en-US" sz="4000" smtClean="0">
                <a:latin typeface="Trebuchet MS" pitchFamily="34" charset="0"/>
              </a:rPr>
            </a:br>
            <a:r>
              <a:rPr kumimoji="1" lang="en-US" sz="4000" smtClean="0">
                <a:latin typeface="Trebuchet MS" pitchFamily="34" charset="0"/>
              </a:rPr>
              <a:t>     </a:t>
            </a:r>
            <a:br>
              <a:rPr kumimoji="1" lang="en-US" sz="4000" smtClean="0">
                <a:latin typeface="Trebuchet MS" pitchFamily="34" charset="0"/>
              </a:rPr>
            </a:br>
            <a:r>
              <a:rPr kumimoji="1" lang="en-US" sz="4000" smtClean="0">
                <a:latin typeface="Trebuchet MS" pitchFamily="34" charset="0"/>
              </a:rPr>
              <a:t> Market Trends:</a:t>
            </a:r>
            <a:r>
              <a:rPr kumimoji="1" lang="en-US" sz="4000" smtClean="0">
                <a:effectLst>
                  <a:outerShdw blurRad="38100" dist="38100" dir="2700000" algn="tl">
                    <a:srgbClr val="C0C0C0"/>
                  </a:outerShdw>
                </a:effectLst>
                <a:latin typeface="Trebuchet MS" pitchFamily="34" charset="0"/>
              </a:rPr>
              <a:t/>
            </a:r>
            <a:br>
              <a:rPr kumimoji="1" lang="en-US" sz="4000" smtClean="0">
                <a:effectLst>
                  <a:outerShdw blurRad="38100" dist="38100" dir="2700000" algn="tl">
                    <a:srgbClr val="C0C0C0"/>
                  </a:outerShdw>
                </a:effectLst>
                <a:latin typeface="Trebuchet MS" pitchFamily="34" charset="0"/>
              </a:rPr>
            </a:br>
            <a:r>
              <a:rPr kumimoji="1" lang="en-US" sz="4000" smtClean="0">
                <a:effectLst>
                  <a:outerShdw blurRad="38100" dist="38100" dir="2700000" algn="tl">
                    <a:srgbClr val="C0C0C0"/>
                  </a:outerShdw>
                </a:effectLst>
                <a:latin typeface="Trebuchet MS" pitchFamily="34" charset="0"/>
              </a:rPr>
              <a:t>U.S.-Colombia FTA </a:t>
            </a:r>
            <a:r>
              <a:rPr kumimoji="1" lang="en-US" sz="4000" smtClean="0">
                <a:latin typeface="Trebuchet MS" pitchFamily="34" charset="0"/>
              </a:rPr>
              <a:t/>
            </a:r>
            <a:br>
              <a:rPr kumimoji="1" lang="en-US" sz="4000" smtClean="0">
                <a:latin typeface="Trebuchet MS" pitchFamily="34" charset="0"/>
              </a:rPr>
            </a:br>
            <a:endParaRPr lang="en-US" sz="4000" smtClean="0"/>
          </a:p>
        </p:txBody>
      </p:sp>
      <p:sp>
        <p:nvSpPr>
          <p:cNvPr id="17411" name="Content Placeholder 2"/>
          <p:cNvSpPr>
            <a:spLocks noGrp="1"/>
          </p:cNvSpPr>
          <p:nvPr>
            <p:ph idx="1"/>
          </p:nvPr>
        </p:nvSpPr>
        <p:spPr>
          <a:xfrm>
            <a:off x="0" y="1524000"/>
            <a:ext cx="8305800" cy="4495800"/>
          </a:xfrm>
        </p:spPr>
        <p:txBody>
          <a:bodyPr>
            <a:normAutofit/>
          </a:bodyPr>
          <a:lstStyle/>
          <a:p>
            <a:pPr eaLnBrk="1" hangingPunct="1">
              <a:lnSpc>
                <a:spcPct val="90000"/>
              </a:lnSpc>
            </a:pPr>
            <a:endParaRPr lang="en-US" sz="2400" b="1" smtClean="0"/>
          </a:p>
          <a:p>
            <a:pPr eaLnBrk="1" hangingPunct="1">
              <a:lnSpc>
                <a:spcPct val="90000"/>
              </a:lnSpc>
            </a:pPr>
            <a:r>
              <a:rPr lang="en-US" sz="2400" smtClean="0">
                <a:latin typeface="Trebuchet MS" pitchFamily="34" charset="0"/>
              </a:rPr>
              <a:t>90% of Colombian products enter the U.S. market duty-free, while U.S. merchandise entering Colombia face tariffs averaging nearly 9%. </a:t>
            </a:r>
          </a:p>
          <a:p>
            <a:pPr eaLnBrk="1" hangingPunct="1">
              <a:lnSpc>
                <a:spcPct val="90000"/>
              </a:lnSpc>
            </a:pPr>
            <a:r>
              <a:rPr lang="en-US" sz="2400" smtClean="0">
                <a:latin typeface="Trebuchet MS" pitchFamily="34" charset="0"/>
              </a:rPr>
              <a:t>FTA will eliminate tariffs for over 80% of U.S. exports of consumer and industrial products (excluding petroleum) immediately upon implementation and 87% within 5 yrs. </a:t>
            </a:r>
          </a:p>
          <a:p>
            <a:pPr eaLnBrk="1" hangingPunct="1">
              <a:lnSpc>
                <a:spcPct val="90000"/>
              </a:lnSpc>
            </a:pPr>
            <a:r>
              <a:rPr lang="en-US" sz="2400" smtClean="0">
                <a:latin typeface="Trebuchet MS" pitchFamily="34" charset="0"/>
              </a:rPr>
              <a:t>The impact of eliminating tariffs and related barriers in Colombia is estimated to increase U.S. GDP by nearly $2.5 billion. </a:t>
            </a:r>
          </a:p>
          <a:p>
            <a:pPr eaLnBrk="1" hangingPunct="1">
              <a:lnSpc>
                <a:spcPct val="90000"/>
              </a:lnSpc>
            </a:pPr>
            <a:r>
              <a:rPr lang="en-US" sz="2400" smtClean="0">
                <a:latin typeface="Trebuchet MS" pitchFamily="34" charset="0"/>
              </a:rPr>
              <a:t>Largely complementary economy (grains vs. tropical fruits; textiles vs. apparel)</a:t>
            </a:r>
          </a:p>
          <a:p>
            <a:pPr lvl="1" eaLnBrk="1" hangingPunct="1">
              <a:lnSpc>
                <a:spcPct val="90000"/>
              </a:lnSpc>
              <a:buFontTx/>
              <a:buNone/>
            </a:pPr>
            <a:endParaRPr lang="en-US" smtClean="0"/>
          </a:p>
        </p:txBody>
      </p:sp>
      <p:sp>
        <p:nvSpPr>
          <p:cNvPr id="18436" name="Footer Placeholder 3"/>
          <p:cNvSpPr>
            <a:spLocks noGrp="1"/>
          </p:cNvSpPr>
          <p:nvPr>
            <p:ph type="ftr" sz="quarter" idx="11"/>
          </p:nvPr>
        </p:nvSpPr>
        <p:spPr/>
        <p:txBody>
          <a:bodyPr rtlCol="0"/>
          <a:lstStyle/>
          <a:p>
            <a:pPr fontAlgn="auto">
              <a:spcBef>
                <a:spcPts val="0"/>
              </a:spcBef>
              <a:spcAft>
                <a:spcPts val="0"/>
              </a:spcAft>
              <a:defRPr/>
            </a:pPr>
            <a:r>
              <a:rPr lang="en-US" dirty="0">
                <a:solidFill>
                  <a:prstClr val="black">
                    <a:tint val="75000"/>
                  </a:prstClr>
                </a:solidFill>
                <a:latin typeface="Calibri"/>
              </a:rPr>
              <a:t>U.S. Department of Commerce  International Trade Administration</a:t>
            </a:r>
          </a:p>
        </p:txBody>
      </p:sp>
      <p:grpSp>
        <p:nvGrpSpPr>
          <p:cNvPr id="3" name="Group 2"/>
          <p:cNvGrpSpPr>
            <a:grpSpLocks/>
          </p:cNvGrpSpPr>
          <p:nvPr/>
        </p:nvGrpSpPr>
        <p:grpSpPr bwMode="auto">
          <a:xfrm>
            <a:off x="228600" y="304800"/>
            <a:ext cx="8229600" cy="1219200"/>
            <a:chOff x="0" y="0"/>
            <a:chExt cx="5184" cy="768"/>
          </a:xfrm>
        </p:grpSpPr>
        <p:sp>
          <p:nvSpPr>
            <p:cNvPr id="8198" name="Text Box 3"/>
            <p:cNvSpPr txBox="1">
              <a:spLocks noChangeArrowheads="1"/>
            </p:cNvSpPr>
            <p:nvPr/>
          </p:nvSpPr>
          <p:spPr bwMode="auto">
            <a:xfrm>
              <a:off x="528" y="0"/>
              <a:ext cx="4656" cy="640"/>
            </a:xfrm>
            <a:prstGeom prst="rect">
              <a:avLst/>
            </a:prstGeom>
            <a:noFill/>
            <a:ln w="9525">
              <a:noFill/>
              <a:miter lim="800000"/>
              <a:headEnd/>
              <a:tailEnd/>
            </a:ln>
          </p:spPr>
          <p:txBody>
            <a:bodyPr lIns="92075" tIns="46038" rIns="92075" bIns="46038">
              <a:spAutoFit/>
            </a:bodyPr>
            <a:lstStyle/>
            <a:p>
              <a:pPr algn="ctr" eaLnBrk="0" hangingPunct="0">
                <a:spcBef>
                  <a:spcPct val="20000"/>
                </a:spcBef>
                <a:buFontTx/>
                <a:buChar char="•"/>
              </a:pPr>
              <a:endParaRPr kumimoji="1" lang="en-US" sz="1200" smtClean="0">
                <a:solidFill>
                  <a:srgbClr val="1F497D"/>
                </a:solidFill>
                <a:latin typeface="Trebuchet MS" pitchFamily="34" charset="0"/>
              </a:endParaRPr>
            </a:p>
            <a:p>
              <a:pPr algn="ctr" eaLnBrk="0" hangingPunct="0">
                <a:spcBef>
                  <a:spcPct val="20000"/>
                </a:spcBef>
                <a:buFontTx/>
                <a:buChar char="•"/>
              </a:pPr>
              <a:endParaRPr kumimoji="1" lang="en-US" smtClean="0">
                <a:solidFill>
                  <a:srgbClr val="1F497D"/>
                </a:solidFill>
                <a:latin typeface="Trebuchet MS" pitchFamily="34" charset="0"/>
              </a:endParaRPr>
            </a:p>
          </p:txBody>
        </p:sp>
        <p:pic>
          <p:nvPicPr>
            <p:cNvPr id="8199" name="Picture 4"/>
            <p:cNvPicPr>
              <a:picLocks noChangeAspect="1" noChangeArrowheads="1"/>
            </p:cNvPicPr>
            <p:nvPr/>
          </p:nvPicPr>
          <p:blipFill>
            <a:blip r:embed="rId3" cstate="print"/>
            <a:srcRect/>
            <a:stretch>
              <a:fillRect/>
            </a:stretch>
          </p:blipFill>
          <p:spPr bwMode="auto">
            <a:xfrm>
              <a:off x="0" y="0"/>
              <a:ext cx="722" cy="76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t's All Too Much">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Estilos XM">
  <a:themeElements>
    <a:clrScheme name="XM">
      <a:dk1>
        <a:srgbClr val="1F497D"/>
      </a:dk1>
      <a:lt1>
        <a:srgbClr val="FFFFFF"/>
      </a:lt1>
      <a:dk2>
        <a:srgbClr val="3F3F3F"/>
      </a:dk2>
      <a:lt2>
        <a:srgbClr val="D8D8D8"/>
      </a:lt2>
      <a:accent1>
        <a:srgbClr val="1F497D"/>
      </a:accent1>
      <a:accent2>
        <a:srgbClr val="4BACC6"/>
      </a:accent2>
      <a:accent3>
        <a:srgbClr val="3A91B0"/>
      </a:accent3>
      <a:accent4>
        <a:srgbClr val="FF6600"/>
      </a:accent4>
      <a:accent5>
        <a:srgbClr val="4BACC6"/>
      </a:accent5>
      <a:accent6>
        <a:srgbClr val="595959"/>
      </a:accent6>
      <a:hlink>
        <a:srgbClr val="FF6600"/>
      </a:hlink>
      <a:folHlink>
        <a:srgbClr val="262626"/>
      </a:folHlink>
    </a:clrScheme>
    <a:fontScheme name="X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PTA Document" ma:contentTypeID="0x010100BB1236AD71619B4EA0D2841A04C6E876002F1C9E24EB84C94A89B01FEB5EE4AD58" ma:contentTypeVersion="5" ma:contentTypeDescription="" ma:contentTypeScope="" ma:versionID="2e6c3b9f2d3033b434f5e70ba51fef77">
  <xsd:schema xmlns:xsd="http://www.w3.org/2001/XMLSchema" xmlns:xs="http://www.w3.org/2001/XMLSchema" xmlns:p="http://schemas.microsoft.com/office/2006/metadata/properties" xmlns:ns2="bf25d8e6-df7f-48f8-9e41-9305719f6447" targetNamespace="http://schemas.microsoft.com/office/2006/metadata/properties" ma:root="true" ma:fieldsID="4de4b6ba350e12c71d1a146536be3127" ns2:_="">
    <xsd:import namespace="bf25d8e6-df7f-48f8-9e41-9305719f6447"/>
    <xsd:element name="properties">
      <xsd:complexType>
        <xsd:sequence>
          <xsd:element name="documentManagement">
            <xsd:complexType>
              <xsd:all>
                <xsd:element ref="ns2:Issues" minOccurs="0"/>
                <xsd:element ref="ns2:SectionHighlight" minOccurs="0"/>
                <xsd:element ref="ns2:SearchResultTyp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5d8e6-df7f-48f8-9e41-9305719f6447" elementFormDefault="qualified">
    <xsd:import namespace="http://schemas.microsoft.com/office/2006/documentManagement/types"/>
    <xsd:import namespace="http://schemas.microsoft.com/office/infopath/2007/PartnerControls"/>
    <xsd:element name="Issues" ma:index="8" nillable="true" ma:displayName="APTA Keywords" ma:hidden="true" ma:internalName="Issues" ma:readOnly="false">
      <xsd:complexType>
        <xsd:complexContent>
          <xsd:extension base="dms:MultiChoice">
            <xsd:sequence>
              <xsd:element name="Value" maxOccurs="unbounded" minOccurs="0" nillable="true">
                <xsd:simpleType>
                  <xsd:restriction base="dms:Choice">
                    <xsd:enumeration value="2009 Meetings"/>
                    <xsd:enumeration value="2010 Meetings"/>
                    <xsd:enumeration value="2011 Meetings"/>
                    <xsd:enumeration value="2012 Meetings"/>
                    <xsd:enumeration value="Benefits of Public Transportation"/>
                    <xsd:enumeration value="Bus"/>
                    <xsd:enumeration value="Bus Rapid Transit (BRT)"/>
                    <xsd:enumeration value="Bus Roadeo"/>
                    <xsd:enumeration value="Business Members"/>
                    <xsd:enumeration value="Climate Change"/>
                    <xsd:enumeration value="Commuter Rail"/>
                    <xsd:enumeration value="EXPO"/>
                    <xsd:enumeration value="Fare Collection"/>
                    <xsd:enumeration value="Help Wanted"/>
                    <xsd:enumeration value="High Speed Rail"/>
                    <xsd:enumeration value="Intermodal"/>
                    <xsd:enumeration value="International Transit"/>
                    <xsd:enumeration value="ITS"/>
                    <xsd:enumeration value="Light Rail"/>
                    <xsd:enumeration value="Marketing &amp; Communications"/>
                    <xsd:enumeration value="Paratransit"/>
                    <xsd:enumeration value="Procurement"/>
                    <xsd:enumeration value="Public-Private Partnerships"/>
                    <xsd:enumeration value="Rail Rodeo"/>
                    <xsd:enumeration value="Rail Transit"/>
                    <xsd:enumeration value="Risk Management"/>
                    <xsd:enumeration value="Safety &amp; Security"/>
                    <xsd:enumeration value="Senior Transportation"/>
                    <xsd:enumeration value="Small Operations"/>
                    <xsd:enumeration value="Standards"/>
                    <xsd:enumeration value="State Affairs"/>
                    <xsd:enumeration value="Statistics"/>
                    <xsd:enumeration value="Stimulus/Economic Recovery"/>
                    <xsd:enumeration value="Strategic Plan"/>
                    <xsd:enumeration value="Sustainability"/>
                    <xsd:enumeration value="Transit-oriented Development"/>
                    <xsd:enumeration value="University Transportation"/>
                    <xsd:enumeration value="Waterborne/Ferryboat"/>
                    <xsd:enumeration value="Workforce Development"/>
                  </xsd:restriction>
                </xsd:simpleType>
              </xsd:element>
            </xsd:sequence>
          </xsd:extension>
        </xsd:complexContent>
      </xsd:complexType>
    </xsd:element>
    <xsd:element name="SectionHighlight" ma:index="9" nillable="true" ma:displayName="SectionHighlight" ma:default="0" ma:internalName="SectionHighlight">
      <xsd:simpleType>
        <xsd:restriction base="dms:Boolean"/>
      </xsd:simpleType>
    </xsd:element>
    <xsd:element name="SearchResultType" ma:index="10" nillable="true" ma:displayName="SearchResultType" ma:format="Dropdown" ma:internalName="SearchResultType">
      <xsd:simpleType>
        <xsd:restriction base="dms:Choice">
          <xsd:enumeration value="News Releases"/>
          <xsd:enumeration value="Statistics &amp; Publications"/>
          <xsd:enumeration value="Meetings &amp; Conferences"/>
          <xsd:enumeration value="APTA Programs"/>
          <xsd:enumeration value="Passenger Transport"/>
          <xsd:enumeration value="Letters"/>
          <xsd:enumeration value="Testimony"/>
          <xsd:enumeration value="Standards"/>
          <xsd:enumeration value="Awards"/>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earchResultType xmlns="bf25d8e6-df7f-48f8-9e41-9305719f6447" xsi:nil="true"/>
    <SectionHighlight xmlns="bf25d8e6-df7f-48f8-9e41-9305719f6447">false</SectionHighlight>
    <Issues xmlns="bf25d8e6-df7f-48f8-9e41-9305719f6447"/>
    <_dlc_DocId xmlns="bf25d8e6-df7f-48f8-9e41-9305719f6447">4ZWTHDCC2MD4-2368-95</_dlc_DocId>
    <_dlc_DocIdUrl xmlns="bf25d8e6-df7f-48f8-9e41-9305719f6447">
      <Url>https://www.apta.com/members/memberprogramsandservices/international/_layouts/DocIdRedir.aspx?ID=4ZWTHDCC2MD4-2368-95</Url>
      <Description>4ZWTHDCC2MD4-2368-95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FD3C74-F1DB-4102-99EC-C3305DA989AA}"/>
</file>

<file path=customXml/itemProps2.xml><?xml version="1.0" encoding="utf-8"?>
<ds:datastoreItem xmlns:ds="http://schemas.openxmlformats.org/officeDocument/2006/customXml" ds:itemID="{4A5A2D4E-79EA-4147-85C9-600420EE9EDC}"/>
</file>

<file path=customXml/itemProps3.xml><?xml version="1.0" encoding="utf-8"?>
<ds:datastoreItem xmlns:ds="http://schemas.openxmlformats.org/officeDocument/2006/customXml" ds:itemID="{7ADE3FD1-E62E-4210-877E-C7C7CEA3F7E0}"/>
</file>

<file path=customXml/itemProps4.xml><?xml version="1.0" encoding="utf-8"?>
<ds:datastoreItem xmlns:ds="http://schemas.openxmlformats.org/officeDocument/2006/customXml" ds:itemID="{E26C8CFE-FC82-43FB-84AE-98218C1B282D}"/>
</file>

<file path=docProps/app.xml><?xml version="1.0" encoding="utf-8"?>
<Properties xmlns="http://schemas.openxmlformats.org/officeDocument/2006/extended-properties" xmlns:vt="http://schemas.openxmlformats.org/officeDocument/2006/docPropsVTypes">
  <TotalTime>31</TotalTime>
  <Words>2568</Words>
  <Application>Microsoft Office PowerPoint</Application>
  <PresentationFormat>On-screen Show (4:3)</PresentationFormat>
  <Paragraphs>502</Paragraphs>
  <Slides>49</Slides>
  <Notes>21</Notes>
  <HiddenSlides>0</HiddenSlides>
  <MMClips>0</MMClips>
  <ScaleCrop>false</ScaleCrop>
  <HeadingPairs>
    <vt:vector size="4" baseType="variant">
      <vt:variant>
        <vt:lpstr>Theme</vt:lpstr>
      </vt:variant>
      <vt:variant>
        <vt:i4>5</vt:i4>
      </vt:variant>
      <vt:variant>
        <vt:lpstr>Slide Titles</vt:lpstr>
      </vt:variant>
      <vt:variant>
        <vt:i4>49</vt:i4>
      </vt:variant>
    </vt:vector>
  </HeadingPairs>
  <TitlesOfParts>
    <vt:vector size="54" baseType="lpstr">
      <vt:lpstr>1_Office Theme</vt:lpstr>
      <vt:lpstr>2_Office Theme</vt:lpstr>
      <vt:lpstr>It's All Too Much</vt:lpstr>
      <vt:lpstr>Estilos XM</vt:lpstr>
      <vt:lpstr>Office Theme</vt:lpstr>
      <vt:lpstr>Slide 1</vt:lpstr>
      <vt:lpstr>Slide 2</vt:lpstr>
      <vt:lpstr>Slide 3</vt:lpstr>
      <vt:lpstr>Slide 4</vt:lpstr>
      <vt:lpstr>Colombia at a Glance: Demographics</vt:lpstr>
      <vt:lpstr>Presidents Obama and Santos announcing the US-Colombia FTA- April 2012</vt:lpstr>
      <vt:lpstr>Market Trends:   Colombia’s FTA Negotiations </vt:lpstr>
      <vt:lpstr>  Market Trends: U.S.-Colombia FTA  </vt:lpstr>
      <vt:lpstr>        Market Trends: U.S.-Colombia FTA  </vt:lpstr>
      <vt:lpstr>Market Trends:  U.S. Colombia FTA </vt:lpstr>
      <vt:lpstr>Market Trends: U.S.-Colombia FTA</vt:lpstr>
      <vt:lpstr>Market Trends: U.S.-Colombia FTA</vt:lpstr>
      <vt:lpstr>Market Practices Tips for Success in Colombia </vt:lpstr>
      <vt:lpstr>Slide 14</vt:lpstr>
      <vt:lpstr>Slide 15</vt:lpstr>
      <vt:lpstr>Slide 16</vt:lpstr>
      <vt:lpstr>ISA and its business</vt:lpstr>
      <vt:lpstr>Smart Management of Real-Time Systems</vt:lpstr>
      <vt:lpstr>How do we approach it?</vt:lpstr>
      <vt:lpstr>XM General Smart Mobility Model</vt:lpstr>
      <vt:lpstr>Government Programs</vt:lpstr>
      <vt:lpstr>Current Situation and Challenges</vt:lpstr>
      <vt:lpstr>Government Plans</vt:lpstr>
      <vt:lpstr>Government Plans</vt:lpstr>
      <vt:lpstr>Medellín Traffic Management Center</vt:lpstr>
      <vt:lpstr>Slide 26</vt:lpstr>
      <vt:lpstr>Medellin Traffic Management Center</vt:lpstr>
      <vt:lpstr>Medellin Traffic Management Center General Components</vt:lpstr>
      <vt:lpstr>Slide 29</vt:lpstr>
      <vt:lpstr>Slide 30</vt:lpstr>
      <vt:lpstr>Slide 31</vt:lpstr>
      <vt:lpstr>USTDA Support for ITS and Public Transportation in Colombia   American Public Transportation Association</vt:lpstr>
      <vt:lpstr>Mission Statement</vt:lpstr>
      <vt:lpstr>USTDA Highlights</vt:lpstr>
      <vt:lpstr>USTDA Program Activities</vt:lpstr>
      <vt:lpstr>International Business Partnership Program</vt:lpstr>
      <vt:lpstr>Project Development Program</vt:lpstr>
      <vt:lpstr>Project Development Program</vt:lpstr>
      <vt:lpstr>USTDA By Sector (As a Percentage of USTDA’s FY 2011 Program Budget)</vt:lpstr>
      <vt:lpstr> USTDA Activities in Colombia - Examples </vt:lpstr>
      <vt:lpstr>ITS Activities in the LAC Region</vt:lpstr>
      <vt:lpstr>Colombian Public Transit Market</vt:lpstr>
      <vt:lpstr>Colombian Public Transit Market</vt:lpstr>
      <vt:lpstr>Market Research – Local Companies</vt:lpstr>
      <vt:lpstr>Using USTDA’s Resources</vt:lpstr>
      <vt:lpstr>USTDA Funding Criteria</vt:lpstr>
      <vt:lpstr>Presenting Projects for USTDA Consideration</vt:lpstr>
      <vt:lpstr>Contact USTDA</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VTM to Colombia 2012</dc:title>
  <dc:creator>Jules Walker</dc:creator>
  <cp:lastModifiedBy>Jules Walker</cp:lastModifiedBy>
  <cp:revision>7</cp:revision>
  <dcterms:created xsi:type="dcterms:W3CDTF">2012-07-16T14:51:57Z</dcterms:created>
  <dcterms:modified xsi:type="dcterms:W3CDTF">2012-07-17T14:49:31Z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0x010100BB1236AD71619B4EA0D2841A04C6E876002F1C9E24EB84C94A89B01FEB5EE4AD58</vt:lpwstr>
  </property>
  <property fmtid="{D5CDD505-2E9C-101B-9397-08002B2CF9AE}" pid="3" name="_dlc_DocIdItemGuid">
    <vt:lpwstr>adc933de-3566-4c3f-ae05-62cf29ded4f5</vt:lpwstr>
  </property>
</Properties>
</file>